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6" r:id="rId9"/>
    <p:sldId id="263" r:id="rId10"/>
    <p:sldId id="264" r:id="rId11"/>
    <p:sldId id="265" r:id="rId12"/>
  </p:sldIdLst>
  <p:sldSz cx="9144000" cy="5143500" type="screen16x9"/>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92" d="100"/>
          <a:sy n="92" d="100"/>
        </p:scale>
        <p:origin x="-756"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44AE87D1-7434-6C4D-8576-058BEAC0B65F}" type="datetimeFigureOut">
              <a:rPr lang="es-ES_tradnl" smtClean="0"/>
              <a:pPr/>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C659B2F-3755-E14C-B480-E62F99C67C53}"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4AE87D1-7434-6C4D-8576-058BEAC0B65F}" type="datetimeFigureOut">
              <a:rPr lang="es-ES_tradnl" smtClean="0"/>
              <a:pPr/>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C659B2F-3755-E14C-B480-E62F99C67C53}"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4AE87D1-7434-6C4D-8576-058BEAC0B65F}" type="datetimeFigureOut">
              <a:rPr lang="es-ES_tradnl" smtClean="0"/>
              <a:pPr/>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C659B2F-3755-E14C-B480-E62F99C67C53}"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4AE87D1-7434-6C4D-8576-058BEAC0B65F}" type="datetimeFigureOut">
              <a:rPr lang="es-ES_tradnl" smtClean="0"/>
              <a:pPr/>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C659B2F-3755-E14C-B480-E62F99C67C53}"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4AE87D1-7434-6C4D-8576-058BEAC0B65F}" type="datetimeFigureOut">
              <a:rPr lang="es-ES_tradnl" smtClean="0"/>
              <a:pPr/>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C659B2F-3755-E14C-B480-E62F99C67C53}"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44AE87D1-7434-6C4D-8576-058BEAC0B65F}" type="datetimeFigureOut">
              <a:rPr lang="es-ES_tradnl" smtClean="0"/>
              <a:pPr/>
              <a:t>18/05/2012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C659B2F-3755-E14C-B480-E62F99C67C53}"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44AE87D1-7434-6C4D-8576-058BEAC0B65F}" type="datetimeFigureOut">
              <a:rPr lang="es-ES_tradnl" smtClean="0"/>
              <a:pPr/>
              <a:t>18/05/2012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7C659B2F-3755-E14C-B480-E62F99C67C53}"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44AE87D1-7434-6C4D-8576-058BEAC0B65F}" type="datetimeFigureOut">
              <a:rPr lang="es-ES_tradnl" smtClean="0"/>
              <a:pPr/>
              <a:t>18/05/2012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7C659B2F-3755-E14C-B480-E62F99C67C53}"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4AE87D1-7434-6C4D-8576-058BEAC0B65F}" type="datetimeFigureOut">
              <a:rPr lang="es-ES_tradnl" smtClean="0"/>
              <a:pPr/>
              <a:t>18/05/2012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7C659B2F-3755-E14C-B480-E62F99C67C53}"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4AE87D1-7434-6C4D-8576-058BEAC0B65F}" type="datetimeFigureOut">
              <a:rPr lang="es-ES_tradnl" smtClean="0"/>
              <a:pPr/>
              <a:t>18/05/2012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C659B2F-3755-E14C-B480-E62F99C67C53}"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4AE87D1-7434-6C4D-8576-058BEAC0B65F}" type="datetimeFigureOut">
              <a:rPr lang="es-ES_tradnl" smtClean="0"/>
              <a:pPr/>
              <a:t>18/05/2012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C659B2F-3755-E14C-B480-E62F99C67C53}"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4AE87D1-7434-6C4D-8576-058BEAC0B65F}" type="datetimeFigureOut">
              <a:rPr lang="es-ES_tradnl" smtClean="0"/>
              <a:pPr/>
              <a:t>18/05/2012</a:t>
            </a:fld>
            <a:endParaRPr lang="es-ES_tradnl"/>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C659B2F-3755-E14C-B480-E62F99C67C53}"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descr="002.png"/>
          <p:cNvPicPr>
            <a:picLocks noChangeAspect="1"/>
          </p:cNvPicPr>
          <p:nvPr/>
        </p:nvPicPr>
        <p:blipFill rotWithShape="1">
          <a:blip r:embed="rId3">
            <a:extLst>
              <a:ext uri="{28A0092B-C50C-407E-A947-70E740481C1C}">
                <a14:useLocalDpi xmlns:a14="http://schemas.microsoft.com/office/drawing/2010/main" val="0"/>
              </a:ext>
            </a:extLst>
          </a:blip>
          <a:srcRect t="74258"/>
          <a:stretch/>
        </p:blipFill>
        <p:spPr>
          <a:xfrm>
            <a:off x="0" y="3819479"/>
            <a:ext cx="9144000" cy="1324021"/>
          </a:xfrm>
          <a:prstGeom prst="rect">
            <a:avLst/>
          </a:prstGeom>
        </p:spPr>
      </p:pic>
      <p:pic>
        <p:nvPicPr>
          <p:cNvPr id="4" name="Picture 3" descr="shutterstock_1764339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616" y="339502"/>
            <a:ext cx="6364145" cy="4242763"/>
          </a:xfrm>
          <a:prstGeom prst="rect">
            <a:avLst/>
          </a:prstGeom>
          <a:effectLst>
            <a:softEdge rad="914400"/>
          </a:effectLst>
        </p:spPr>
      </p:pic>
      <p:sp>
        <p:nvSpPr>
          <p:cNvPr id="2" name="Título 1"/>
          <p:cNvSpPr>
            <a:spLocks noGrp="1"/>
          </p:cNvSpPr>
          <p:nvPr>
            <p:ph type="ctrTitle"/>
          </p:nvPr>
        </p:nvSpPr>
        <p:spPr>
          <a:xfrm>
            <a:off x="4572000" y="1995686"/>
            <a:ext cx="3886200" cy="1102519"/>
          </a:xfr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Esperanza en la familia con Dios</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31640" y="771550"/>
            <a:ext cx="7355160" cy="857250"/>
          </a:xfrm>
        </p:spPr>
        <p:txBody>
          <a:bodyPr vert="horz" lIns="91440" tIns="45720" rIns="91440" bIns="45720" rtlCol="0" anchor="b">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Estadísticas alarmantes de desviarse del plan de Dios</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704207"/>
            <a:ext cx="8723312" cy="1587623"/>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Son muchas las crisis de pareja que hoy azotan a la familia y todas ellas son porque el ser humano se está alejando del modelo de hogar que Dios instituyó en el Edén</a:t>
            </a:r>
            <a:r>
              <a:rPr lang="es-PE" sz="2300" dirty="0" smtClean="0">
                <a:solidFill>
                  <a:schemeClr val="lt1"/>
                </a:solidFill>
                <a:effectLst>
                  <a:outerShdw blurRad="38100" dist="38100" dir="2700000" algn="tl">
                    <a:srgbClr val="000000">
                      <a:alpha val="43137"/>
                    </a:srgbClr>
                  </a:outerShdw>
                </a:effectLst>
              </a:rPr>
              <a:t>.</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3">
            <a:extLst>
              <a:ext uri="{28A0092B-C50C-407E-A947-70E740481C1C}">
                <a14:useLocalDpi xmlns:a14="http://schemas.microsoft.com/office/drawing/2010/main" val="0"/>
              </a:ext>
            </a:extLst>
          </a:blip>
          <a:srcRect r="83203"/>
          <a:stretch/>
        </p:blipFill>
        <p:spPr>
          <a:xfrm>
            <a:off x="0" y="0"/>
            <a:ext cx="1535897" cy="51435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descr="shutterstock_17643391.jpg"/>
          <p:cNvPicPr>
            <a:picLocks noChangeAspect="1"/>
          </p:cNvPicPr>
          <p:nvPr/>
        </p:nvPicPr>
        <p:blipFill>
          <a:blip r:embed="rId3">
            <a:alphaModFix amt="48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547664" y="-100684"/>
            <a:ext cx="7866276" cy="5244184"/>
          </a:xfrm>
          <a:prstGeom prst="rect">
            <a:avLst/>
          </a:prstGeom>
          <a:effectLst>
            <a:softEdge rad="914400"/>
          </a:effectLst>
        </p:spPr>
      </p:pic>
      <p:sp>
        <p:nvSpPr>
          <p:cNvPr id="2" name="Título 1"/>
          <p:cNvSpPr>
            <a:spLocks noGrp="1"/>
          </p:cNvSpPr>
          <p:nvPr>
            <p:ph type="title"/>
          </p:nvPr>
        </p:nvSpPr>
        <p:spPr>
          <a:xfrm>
            <a:off x="1331640" y="987574"/>
            <a:ext cx="7941568" cy="493563"/>
          </a:xfrm>
        </p:spPr>
        <p:txBody>
          <a:bodyPr vert="horz" lIns="91440" tIns="45720" rIns="91440" bIns="45720" rtlCol="0" anchor="b">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Conclusión</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491631"/>
            <a:ext cx="8723312" cy="2448272"/>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Hoy puede ir a Cristo, y encontrar esperanza de perdón, y poder para cambiar. Hoy puedes ser un hombre  o una mujer nuevos, solo debes decidir deponer tus prejuicios, tus pre conceptos, tu orgullo y tomar desiciones de perdón, paz y amor. Hoy puede ser el inicio de un hogar de esperanza</a:t>
            </a:r>
            <a:r>
              <a:rPr lang="es-PE" sz="2300" dirty="0" smtClean="0">
                <a:solidFill>
                  <a:schemeClr val="lt1"/>
                </a:solidFill>
                <a:effectLst>
                  <a:outerShdw blurRad="38100" dist="38100" dir="2700000" algn="tl">
                    <a:srgbClr val="000000">
                      <a:alpha val="43137"/>
                    </a:srgbClr>
                  </a:outerShdw>
                </a:effectLst>
              </a:rPr>
              <a:t>.</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5">
            <a:extLst>
              <a:ext uri="{28A0092B-C50C-407E-A947-70E740481C1C}">
                <a14:useLocalDpi xmlns:a14="http://schemas.microsoft.com/office/drawing/2010/main" val="0"/>
              </a:ext>
            </a:extLst>
          </a:blip>
          <a:srcRect r="83075"/>
          <a:stretch/>
        </p:blipFill>
        <p:spPr>
          <a:xfrm>
            <a:off x="0" y="0"/>
            <a:ext cx="1547664" cy="51435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403648" y="850404"/>
            <a:ext cx="7643192"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origen de la familia (Adán y Eva)</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0" y="1851670"/>
            <a:ext cx="8460432" cy="1512168"/>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“Y vio Dios todo lo que había hecho, y he aquí que era bueno en gran manera. Y fue la tarde y la mañana el día sexto” (Gen 1:31 R60).</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3">
            <a:extLst>
              <a:ext uri="{28A0092B-C50C-407E-A947-70E740481C1C}">
                <a14:useLocalDpi xmlns:a14="http://schemas.microsoft.com/office/drawing/2010/main" val="0"/>
              </a:ext>
            </a:extLst>
          </a:blip>
          <a:srcRect r="82988"/>
          <a:stretch/>
        </p:blipFill>
        <p:spPr>
          <a:xfrm>
            <a:off x="0" y="0"/>
            <a:ext cx="1555588" cy="51435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31640" y="205979"/>
            <a:ext cx="7355160"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origen de la familia (Adán y Eva)</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200151"/>
            <a:ext cx="8723312" cy="3394472"/>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Tanto el sábado como la familia fueron establecidos, con la participación del hombre, para ser el marco de comunión entre Dios y su pueblo. </a:t>
            </a:r>
          </a:p>
          <a:p>
            <a:pPr marL="1611313" indent="-268288" defTabSz="914400">
              <a:buSzPct val="60000"/>
              <a:buFont typeface="Wingdings" pitchFamily="2" charset="2"/>
              <a:buChar char=""/>
            </a:pPr>
            <a:endParaRPr lang="es-PE"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“El sábado y la familia fueron instituidos en el Edén, y en el propósito de Dios están indisolublemente unidos”.</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Elena de White, Conducción del niño (Bogotá: Asociación Publicadora Interamericana, 2002), 508.</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3">
            <a:extLst>
              <a:ext uri="{28A0092B-C50C-407E-A947-70E740481C1C}">
                <a14:useLocalDpi xmlns:a14="http://schemas.microsoft.com/office/drawing/2010/main" val="0"/>
              </a:ext>
            </a:extLst>
          </a:blip>
          <a:srcRect r="82988"/>
          <a:stretch/>
        </p:blipFill>
        <p:spPr>
          <a:xfrm>
            <a:off x="0" y="0"/>
            <a:ext cx="1555588" cy="5143500"/>
          </a:xfrm>
          <a:prstGeom prst="rect">
            <a:avLst/>
          </a:prstGeom>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49288" y="123478"/>
            <a:ext cx="7283152"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El diseño divino</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0" y="984127"/>
            <a:ext cx="8892480" cy="3394472"/>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“El sistema de educación instituido al principio del mundo, debía ser un modelo para el hombre en todos los tiempos.  Como una ilustración de sus principios se estableció una escuela modelo en el Edén, el hogar de nuestros primeros padres.  El jardín del Edén era el aula, la naturaleza el libro de texto, el Creador mismo era el Maestro, y los padres de la familia humana los alumnos”.</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Elena de White, Conducción del niño (Bogotá: Asociación Publicadora Interamericana, 2002), 275.</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3">
            <a:extLst>
              <a:ext uri="{28A0092B-C50C-407E-A947-70E740481C1C}">
                <a14:useLocalDpi xmlns:a14="http://schemas.microsoft.com/office/drawing/2010/main" val="0"/>
              </a:ext>
            </a:extLst>
          </a:blip>
          <a:srcRect r="83095"/>
          <a:stretch/>
        </p:blipFill>
        <p:spPr>
          <a:xfrm>
            <a:off x="0" y="0"/>
            <a:ext cx="1545742" cy="5143500"/>
          </a:xfrm>
          <a:prstGeom prst="rect">
            <a:avLst/>
          </a:prstGeom>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31640" y="483518"/>
            <a:ext cx="7355160"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diseño divino</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0" y="1344167"/>
            <a:ext cx="8686800" cy="2451719"/>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La familia humana tendría un lugar concreto de comunión e instrucción: el hogar, el primer hogar del jardín del Edén.</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Es allí donde Adán y Eva se regocijarían en estar al lado de su Padre Celestial, gozar de la presencia de seres santos, y vivir en plena dicha de comunión con Dios</a:t>
            </a:r>
            <a:r>
              <a:rPr lang="es-PE" sz="2300" dirty="0" smtClean="0">
                <a:solidFill>
                  <a:schemeClr val="lt1"/>
                </a:solidFill>
                <a:effectLst>
                  <a:outerShdw blurRad="38100" dist="38100" dir="2700000" algn="tl">
                    <a:srgbClr val="000000">
                      <a:alpha val="43137"/>
                    </a:srgbClr>
                  </a:outerShdw>
                </a:effectLst>
              </a:rPr>
              <a:t>.</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3">
            <a:extLst>
              <a:ext uri="{28A0092B-C50C-407E-A947-70E740481C1C}">
                <a14:useLocalDpi xmlns:a14="http://schemas.microsoft.com/office/drawing/2010/main" val="0"/>
              </a:ext>
            </a:extLst>
          </a:blip>
          <a:srcRect r="83095"/>
          <a:stretch/>
        </p:blipFill>
        <p:spPr>
          <a:xfrm>
            <a:off x="0" y="0"/>
            <a:ext cx="1545742" cy="5143500"/>
          </a:xfrm>
          <a:prstGeom prst="rect">
            <a:avLst/>
          </a:prstGeom>
        </p:spPr>
      </p:pic>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39502"/>
            <a:ext cx="7283152"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diseño del diablo</a:t>
            </a:r>
          </a:p>
        </p:txBody>
      </p:sp>
      <p:sp>
        <p:nvSpPr>
          <p:cNvPr id="3" name="Marcador de contenido 2"/>
          <p:cNvSpPr>
            <a:spLocks noGrp="1"/>
          </p:cNvSpPr>
          <p:nvPr>
            <p:ph idx="1"/>
          </p:nvPr>
        </p:nvSpPr>
        <p:spPr>
          <a:xfrm>
            <a:off x="-36512" y="1200151"/>
            <a:ext cx="8712968" cy="3394472"/>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000" dirty="0">
                <a:solidFill>
                  <a:schemeClr val="lt1"/>
                </a:solidFill>
                <a:effectLst>
                  <a:outerShdw blurRad="38100" dist="38100" dir="2700000" algn="tl">
                    <a:srgbClr val="000000">
                      <a:alpha val="43137"/>
                    </a:srgbClr>
                  </a:outerShdw>
                </a:effectLst>
              </a:rPr>
              <a:t>luego del pecado el Diablo trató por todos los medios de destruir estas dos maravillosas instituciones. Ha tratado de borrar de la mente de la humanidad el sábado y de desestabilizar el hogar. Incluso, como símbolo de su rebelión, procuró establecer en el Edén su cuartel general. El primer esfuerzo que hizo para introducir un cambio aberrante fue no mucho después de la caída de la santa pareja</a:t>
            </a:r>
            <a:r>
              <a:rPr lang="es-PE" sz="2000" dirty="0" smtClean="0">
                <a:solidFill>
                  <a:schemeClr val="lt1"/>
                </a:solidFill>
                <a:effectLst>
                  <a:outerShdw blurRad="38100" dist="38100" dir="2700000" algn="tl">
                    <a:srgbClr val="000000">
                      <a:alpha val="43137"/>
                    </a:srgbClr>
                  </a:outerShdw>
                </a:effectLst>
              </a:rPr>
              <a:t>: “</a:t>
            </a:r>
            <a:r>
              <a:rPr lang="es-PE" sz="2000" dirty="0">
                <a:solidFill>
                  <a:schemeClr val="lt1"/>
                </a:solidFill>
                <a:effectLst>
                  <a:outerShdw blurRad="38100" dist="38100" dir="2700000" algn="tl">
                    <a:srgbClr val="000000">
                      <a:alpha val="43137"/>
                    </a:srgbClr>
                  </a:outerShdw>
                </a:effectLst>
              </a:rPr>
              <a:t>Y Lamec tomó para sí dos mujeres; el nombre de la una fue Ada, y el nombre de la otra, Zila” (Gen 4:19). </a:t>
            </a:r>
          </a:p>
          <a:p>
            <a:pPr marL="1611313" indent="-268288" defTabSz="914400">
              <a:buSzPct val="60000"/>
              <a:buFont typeface="Wingdings" pitchFamily="2" charset="2"/>
              <a:buChar char=""/>
            </a:pPr>
            <a:r>
              <a:rPr lang="es-PE" sz="2000" dirty="0" smtClean="0">
                <a:solidFill>
                  <a:schemeClr val="lt1"/>
                </a:solidFill>
                <a:effectLst>
                  <a:outerShdw blurRad="38100" dist="38100" dir="2700000" algn="tl">
                    <a:srgbClr val="000000">
                      <a:alpha val="43137"/>
                    </a:srgbClr>
                  </a:outerShdw>
                </a:effectLst>
              </a:rPr>
              <a:t>Elena </a:t>
            </a:r>
            <a:r>
              <a:rPr lang="es-PE" sz="2000" dirty="0">
                <a:solidFill>
                  <a:schemeClr val="lt1"/>
                </a:solidFill>
                <a:effectLst>
                  <a:outerShdw blurRad="38100" dist="38100" dir="2700000" algn="tl">
                    <a:srgbClr val="000000">
                      <a:alpha val="43137"/>
                    </a:srgbClr>
                  </a:outerShdw>
                </a:effectLst>
              </a:rPr>
              <a:t>de White, No deserto da tentação (Tatuí, SP : Casa Publicadora Brasileira, 2002)</a:t>
            </a:r>
            <a:r>
              <a:rPr lang="es-PE" sz="2000" dirty="0" smtClean="0">
                <a:solidFill>
                  <a:schemeClr val="lt1"/>
                </a:solidFill>
                <a:effectLst>
                  <a:outerShdw blurRad="38100" dist="38100" dir="2700000" algn="tl">
                    <a:srgbClr val="000000">
                      <a:alpha val="43137"/>
                    </a:srgbClr>
                  </a:outerShdw>
                </a:effectLst>
              </a:rPr>
              <a:t>.</a:t>
            </a:r>
            <a:r>
              <a:rPr lang="es-PE" sz="2000" dirty="0">
                <a:solidFill>
                  <a:schemeClr val="lt1"/>
                </a:solidFill>
                <a:effectLst>
                  <a:outerShdw blurRad="38100" dist="38100" dir="2700000" algn="tl">
                    <a:srgbClr val="000000">
                      <a:alpha val="43137"/>
                    </a:srgbClr>
                  </a:outerShdw>
                </a:effectLst>
              </a:rPr>
              <a:t> </a:t>
            </a:r>
            <a:endParaRPr lang="es-ES_tradnl" sz="2000" dirty="0">
              <a:solidFill>
                <a:schemeClr val="lt1"/>
              </a:solidFill>
              <a:effectLst>
                <a:outerShdw blurRad="38100" dist="38100" dir="2700000" algn="tl">
                  <a:srgbClr val="000000">
                    <a:alpha val="43137"/>
                  </a:srgbClr>
                </a:outerShdw>
              </a:effectLst>
            </a:endParaRPr>
          </a:p>
        </p:txBody>
      </p:sp>
      <p:pic>
        <p:nvPicPr>
          <p:cNvPr id="5" name="Picture 4" descr="004.png"/>
          <p:cNvPicPr>
            <a:picLocks noChangeAspect="1"/>
          </p:cNvPicPr>
          <p:nvPr/>
        </p:nvPicPr>
        <p:blipFill rotWithShape="1">
          <a:blip r:embed="rId3">
            <a:extLst>
              <a:ext uri="{28A0092B-C50C-407E-A947-70E740481C1C}">
                <a14:useLocalDpi xmlns:a14="http://schemas.microsoft.com/office/drawing/2010/main" val="0"/>
              </a:ext>
            </a:extLst>
          </a:blip>
          <a:srcRect r="83095"/>
          <a:stretch/>
        </p:blipFill>
        <p:spPr>
          <a:xfrm>
            <a:off x="0" y="0"/>
            <a:ext cx="1545742" cy="5143500"/>
          </a:xfrm>
          <a:prstGeom prst="rect">
            <a:avLst/>
          </a:prstGeom>
        </p:spPr>
      </p:pic>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59632" y="411510"/>
            <a:ext cx="7427168"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plan de Dios para la familia</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272159"/>
            <a:ext cx="8723312" cy="2739751"/>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“Sólo la presencia de Cristo puede hacer felices a hombres y mujeres.  Cristo puede transformar todas las aguas comunes de la vida en vino celestial.  El hogar viene a ser entonces un Edén de bienaventuranza; la familia, un hermoso símbolo de la familia celestial”. </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Elena de White, El hogar cristiano  (Mountain View, Calif.: Publicaciones Interamericanas, 1975), 25.</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3">
            <a:extLst>
              <a:ext uri="{28A0092B-C50C-407E-A947-70E740481C1C}">
                <a14:useLocalDpi xmlns:a14="http://schemas.microsoft.com/office/drawing/2010/main" val="0"/>
              </a:ext>
            </a:extLst>
          </a:blip>
          <a:srcRect r="82988"/>
          <a:stretch/>
        </p:blipFill>
        <p:spPr>
          <a:xfrm>
            <a:off x="0" y="0"/>
            <a:ext cx="1555588" cy="5143500"/>
          </a:xfrm>
          <a:prstGeom prst="rect">
            <a:avLst/>
          </a:prstGeom>
        </p:spPr>
      </p:pic>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31640" y="483518"/>
            <a:ext cx="7509520" cy="857250"/>
          </a:xfrm>
        </p:spPr>
        <p:txBody>
          <a:bodyPr vert="horz" lIns="91440" tIns="45720" rIns="91440" bIns="45720" rtlCol="0" anchor="b">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Estadísticas alarmantes de desviarse del plan de </a:t>
            </a:r>
            <a:r>
              <a:rPr lang="es-PE"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Dios</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347614"/>
            <a:ext cx="8723312" cy="2808313"/>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000" dirty="0">
                <a:solidFill>
                  <a:schemeClr val="lt1"/>
                </a:solidFill>
                <a:effectLst>
                  <a:outerShdw blurRad="38100" dist="38100" dir="2700000" algn="tl">
                    <a:srgbClr val="000000">
                      <a:alpha val="43137"/>
                    </a:srgbClr>
                  </a:outerShdw>
                </a:effectLst>
              </a:rPr>
              <a:t>En Estados Unidos:</a:t>
            </a:r>
            <a:endParaRPr lang="es-ES_tradnl" sz="20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000" dirty="0">
                <a:solidFill>
                  <a:schemeClr val="lt1"/>
                </a:solidFill>
                <a:effectLst>
                  <a:outerShdw blurRad="38100" dist="38100" dir="2700000" algn="tl">
                    <a:srgbClr val="000000">
                      <a:alpha val="43137"/>
                    </a:srgbClr>
                  </a:outerShdw>
                </a:effectLst>
              </a:rPr>
              <a:t>El cincuenta por ciento (50%) de las familias americanas son por nuevo matrimonio.</a:t>
            </a:r>
            <a:endParaRPr lang="es-ES_tradnl" sz="20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000" dirty="0">
                <a:solidFill>
                  <a:schemeClr val="lt1"/>
                </a:solidFill>
                <a:effectLst>
                  <a:outerShdw blurRad="38100" dist="38100" dir="2700000" algn="tl">
                    <a:srgbClr val="000000">
                      <a:alpha val="43137"/>
                    </a:srgbClr>
                  </a:outerShdw>
                </a:effectLst>
              </a:rPr>
              <a:t>Un matrimonio dura en promedio siete años.</a:t>
            </a:r>
            <a:endParaRPr lang="es-ES_tradnl" sz="20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000" dirty="0">
                <a:solidFill>
                  <a:schemeClr val="lt1"/>
                </a:solidFill>
                <a:effectLst>
                  <a:outerShdw blurRad="38100" dist="38100" dir="2700000" algn="tl">
                    <a:srgbClr val="000000">
                      <a:alpha val="43137"/>
                    </a:srgbClr>
                  </a:outerShdw>
                </a:effectLst>
              </a:rPr>
              <a:t>El 75% de las personas que se divorcian, se casan de nuevo.</a:t>
            </a:r>
            <a:endParaRPr lang="es-ES_tradnl" sz="20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000" dirty="0">
                <a:solidFill>
                  <a:schemeClr val="lt1"/>
                </a:solidFill>
                <a:effectLst>
                  <a:outerShdw blurRad="38100" dist="38100" dir="2700000" algn="tl">
                    <a:srgbClr val="000000">
                      <a:alpha val="43137"/>
                    </a:srgbClr>
                  </a:outerShdw>
                </a:effectLst>
              </a:rPr>
              <a:t>El 50% de niños menores de 13 años viven con padrastros o madrastras</a:t>
            </a:r>
            <a:r>
              <a:rPr lang="es-PE" sz="2000" dirty="0" smtClean="0">
                <a:solidFill>
                  <a:schemeClr val="lt1"/>
                </a:solidFill>
                <a:effectLst>
                  <a:outerShdw blurRad="38100" dist="38100" dir="2700000" algn="tl">
                    <a:srgbClr val="000000">
                      <a:alpha val="43137"/>
                    </a:srgbClr>
                  </a:outerShdw>
                </a:effectLst>
              </a:rPr>
              <a:t>.</a:t>
            </a:r>
            <a:endParaRPr lang="es-ES_tradnl" sz="2000" dirty="0">
              <a:solidFill>
                <a:schemeClr val="lt1"/>
              </a:solidFill>
              <a:effectLst>
                <a:outerShdw blurRad="38100" dist="38100" dir="2700000" algn="tl">
                  <a:srgbClr val="000000">
                    <a:alpha val="43137"/>
                  </a:srgbClr>
                </a:outerShdw>
              </a:effectLst>
            </a:endParaRPr>
          </a:p>
        </p:txBody>
      </p:sp>
      <p:pic>
        <p:nvPicPr>
          <p:cNvPr id="5" name="Picture 4" descr="004.png"/>
          <p:cNvPicPr>
            <a:picLocks noChangeAspect="1"/>
          </p:cNvPicPr>
          <p:nvPr/>
        </p:nvPicPr>
        <p:blipFill rotWithShape="1">
          <a:blip r:embed="rId3">
            <a:extLst>
              <a:ext uri="{28A0092B-C50C-407E-A947-70E740481C1C}">
                <a14:useLocalDpi xmlns:a14="http://schemas.microsoft.com/office/drawing/2010/main" val="0"/>
              </a:ext>
            </a:extLst>
          </a:blip>
          <a:srcRect r="83311"/>
          <a:stretch/>
        </p:blipFill>
        <p:spPr>
          <a:xfrm>
            <a:off x="0" y="0"/>
            <a:ext cx="1526051" cy="5143500"/>
          </a:xfrm>
          <a:prstGeom prst="rect">
            <a:avLst/>
          </a:prstGeom>
        </p:spPr>
      </p:pic>
    </p:spTree>
    <p:extLst>
      <p:ext uri="{BB962C8B-B14F-4D97-AF65-F5344CB8AC3E}">
        <p14:creationId xmlns:p14="http://schemas.microsoft.com/office/powerpoint/2010/main" val="404286321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31640" y="483518"/>
            <a:ext cx="7365504" cy="857250"/>
          </a:xfrm>
        </p:spPr>
        <p:txBody>
          <a:bodyPr vert="horz" lIns="91440" tIns="45720" rIns="91440" bIns="45720" rtlCol="0" anchor="b">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Estadísticas alarmantes de desviarse del plan de </a:t>
            </a:r>
            <a:r>
              <a:rPr lang="es-PE" sz="3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Dios</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419622"/>
            <a:ext cx="8723312" cy="2592289"/>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000" dirty="0" smtClean="0">
                <a:solidFill>
                  <a:schemeClr val="lt1"/>
                </a:solidFill>
                <a:effectLst>
                  <a:outerShdw blurRad="38100" dist="38100" dir="2700000" algn="tl">
                    <a:srgbClr val="000000">
                      <a:alpha val="43137"/>
                    </a:srgbClr>
                  </a:outerShdw>
                </a:effectLst>
              </a:rPr>
              <a:t>El </a:t>
            </a:r>
            <a:r>
              <a:rPr lang="es-PE" sz="2000" dirty="0">
                <a:solidFill>
                  <a:schemeClr val="lt1"/>
                </a:solidFill>
                <a:effectLst>
                  <a:outerShdw blurRad="38100" dist="38100" dir="2700000" algn="tl">
                    <a:srgbClr val="000000">
                      <a:alpha val="43137"/>
                    </a:srgbClr>
                  </a:outerShdw>
                </a:effectLst>
              </a:rPr>
              <a:t>50% de mujeres desarrollan el rol de madrastras</a:t>
            </a:r>
            <a:endParaRPr lang="es-ES_tradnl" sz="20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000" dirty="0">
                <a:solidFill>
                  <a:schemeClr val="lt1"/>
                </a:solidFill>
                <a:effectLst>
                  <a:outerShdw blurRad="38100" dist="38100" dir="2700000" algn="tl">
                    <a:srgbClr val="000000">
                      <a:alpha val="43137"/>
                    </a:srgbClr>
                  </a:outerShdw>
                </a:effectLst>
              </a:rPr>
              <a:t>Dos de tres matrimonios de parejas mejores de 30 años se divorcian. </a:t>
            </a:r>
            <a:endParaRPr lang="es-ES_tradnl" sz="20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000" dirty="0">
                <a:solidFill>
                  <a:schemeClr val="lt1"/>
                </a:solidFill>
                <a:effectLst>
                  <a:outerShdw blurRad="38100" dist="38100" dir="2700000" algn="tl">
                    <a:srgbClr val="000000">
                      <a:alpha val="43137"/>
                    </a:srgbClr>
                  </a:outerShdw>
                </a:effectLst>
              </a:rPr>
              <a:t>Gloria Isaza, “Las alarmantes estadísticas del divorcio”, nosdivorsiamos.com, http://www.nosdivorciamos.com/articulo.php?id=PD003 (consultado: 04 de julio, 2011).</a:t>
            </a:r>
            <a:endParaRPr lang="es-ES_tradnl" sz="2000" dirty="0">
              <a:solidFill>
                <a:schemeClr val="lt1"/>
              </a:solidFill>
              <a:effectLst>
                <a:outerShdw blurRad="38100" dist="38100" dir="2700000" algn="tl">
                  <a:srgbClr val="000000">
                    <a:alpha val="43137"/>
                  </a:srgbClr>
                </a:outerShdw>
              </a:effectLst>
            </a:endParaRPr>
          </a:p>
        </p:txBody>
      </p:sp>
      <p:pic>
        <p:nvPicPr>
          <p:cNvPr id="5" name="Picture 4" descr="004.png"/>
          <p:cNvPicPr>
            <a:picLocks noChangeAspect="1"/>
          </p:cNvPicPr>
          <p:nvPr/>
        </p:nvPicPr>
        <p:blipFill rotWithShape="1">
          <a:blip r:embed="rId3">
            <a:extLst>
              <a:ext uri="{28A0092B-C50C-407E-A947-70E740481C1C}">
                <a14:useLocalDpi xmlns:a14="http://schemas.microsoft.com/office/drawing/2010/main" val="0"/>
              </a:ext>
            </a:extLst>
          </a:blip>
          <a:srcRect r="83095"/>
          <a:stretch/>
        </p:blipFill>
        <p:spPr>
          <a:xfrm>
            <a:off x="0" y="0"/>
            <a:ext cx="1545742" cy="5143500"/>
          </a:xfrm>
          <a:prstGeom prst="rect">
            <a:avLst/>
          </a:prstGeom>
        </p:spPr>
      </p:pic>
    </p:spTree>
  </p:cSld>
  <p:clrMapOvr>
    <a:masterClrMapping/>
  </p:clrMapOvr>
  <p:transition spd="slow">
    <p:randomBar dir="vert"/>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TotalTime>
  <Words>690</Words>
  <Application>Microsoft Office PowerPoint</Application>
  <PresentationFormat>Presentación en pantalla (16:9)</PresentationFormat>
  <Paragraphs>34</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Esperanza en la familia con Dios</vt:lpstr>
      <vt:lpstr>El origen de la familia (Adán y Eva)</vt:lpstr>
      <vt:lpstr>El origen de la familia (Adán y Eva)</vt:lpstr>
      <vt:lpstr> El diseño divino</vt:lpstr>
      <vt:lpstr>El diseño divino</vt:lpstr>
      <vt:lpstr>El diseño del diablo</vt:lpstr>
      <vt:lpstr>El plan de Dios para la familia</vt:lpstr>
      <vt:lpstr>Estadísticas alarmantes de desviarse del plan de Dios</vt:lpstr>
      <vt:lpstr>Estadísticas alarmantes de desviarse del plan de Dios</vt:lpstr>
      <vt:lpstr>Estadísticas alarmantes de desviarse del plan de Dios</vt:lpstr>
      <vt:lpstr>Conclusión</vt:lpstr>
    </vt:vector>
  </TitlesOfParts>
  <Company>Universidad Peuana Unión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relación de la familia con Dios I</dc:title>
  <dc:creator>Victoria  Martinez Tejada</dc:creator>
  <cp:lastModifiedBy>Click</cp:lastModifiedBy>
  <cp:revision>8</cp:revision>
  <dcterms:created xsi:type="dcterms:W3CDTF">2012-04-06T17:26:23Z</dcterms:created>
  <dcterms:modified xsi:type="dcterms:W3CDTF">2012-05-18T16:55:03Z</dcterms:modified>
</cp:coreProperties>
</file>