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Lst>
  <p:sldSz cx="9144000" cy="5143500" type="screen16x9"/>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9" d="100"/>
          <a:sy n="89" d="100"/>
        </p:scale>
        <p:origin x="-846" y="-96"/>
      </p:cViewPr>
      <p:guideLst>
        <p:guide orient="horz" pos="1620"/>
        <p:guide pos="28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44780116-77A1-9149-BAB2-6A97A9444BC9}" type="datetimeFigureOut">
              <a:rPr lang="es-ES_tradnl" smtClean="0"/>
              <a:t>18/05/2012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C8704E4-AC79-9740-BACB-6D2E41F08317}" type="slidenum">
              <a:rPr lang="es-ES_tradnl" smtClean="0"/>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4780116-77A1-9149-BAB2-6A97A9444BC9}" type="datetimeFigureOut">
              <a:rPr lang="es-ES_tradnl" smtClean="0"/>
              <a:t>18/05/2012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C8704E4-AC79-9740-BACB-6D2E41F08317}" type="slidenum">
              <a:rPr lang="es-ES_tradnl" smtClean="0"/>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205979"/>
            <a:ext cx="6019800" cy="4388644"/>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4780116-77A1-9149-BAB2-6A97A9444BC9}" type="datetimeFigureOut">
              <a:rPr lang="es-ES_tradnl" smtClean="0"/>
              <a:t>18/05/2012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C8704E4-AC79-9740-BACB-6D2E41F08317}" type="slidenum">
              <a:rPr lang="es-ES_tradnl" smtClean="0"/>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44780116-77A1-9149-BAB2-6A97A9444BC9}" type="datetimeFigureOut">
              <a:rPr lang="es-ES_tradnl" smtClean="0"/>
              <a:t>18/05/2012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C8704E4-AC79-9740-BACB-6D2E41F08317}" type="slidenum">
              <a:rPr lang="es-ES_tradnl" smtClean="0"/>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44780116-77A1-9149-BAB2-6A97A9444BC9}" type="datetimeFigureOut">
              <a:rPr lang="es-ES_tradnl" smtClean="0"/>
              <a:t>18/05/2012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DC8704E4-AC79-9740-BACB-6D2E41F08317}" type="slidenum">
              <a:rPr lang="es-ES_tradnl" smtClean="0"/>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44780116-77A1-9149-BAB2-6A97A9444BC9}" type="datetimeFigureOut">
              <a:rPr lang="es-ES_tradnl" smtClean="0"/>
              <a:t>18/05/2012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DC8704E4-AC79-9740-BACB-6D2E41F08317}" type="slidenum">
              <a:rPr lang="es-ES_tradnl" smtClean="0"/>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44780116-77A1-9149-BAB2-6A97A9444BC9}" type="datetimeFigureOut">
              <a:rPr lang="es-ES_tradnl" smtClean="0"/>
              <a:t>18/05/2012</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DC8704E4-AC79-9740-BACB-6D2E41F08317}" type="slidenum">
              <a:rPr lang="es-ES_tradnl" smtClean="0"/>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44780116-77A1-9149-BAB2-6A97A9444BC9}" type="datetimeFigureOut">
              <a:rPr lang="es-ES_tradnl" smtClean="0"/>
              <a:t>18/05/2012</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DC8704E4-AC79-9740-BACB-6D2E41F08317}" type="slidenum">
              <a:rPr lang="es-ES_tradnl" smtClean="0"/>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4780116-77A1-9149-BAB2-6A97A9444BC9}" type="datetimeFigureOut">
              <a:rPr lang="es-ES_tradnl" smtClean="0"/>
              <a:t>18/05/2012</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DC8704E4-AC79-9740-BACB-6D2E41F08317}" type="slidenum">
              <a:rPr lang="es-ES_tradnl" smtClean="0"/>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4780116-77A1-9149-BAB2-6A97A9444BC9}" type="datetimeFigureOut">
              <a:rPr lang="es-ES_tradnl" smtClean="0"/>
              <a:t>18/05/2012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DC8704E4-AC79-9740-BACB-6D2E41F08317}" type="slidenum">
              <a:rPr lang="es-ES_tradnl" smtClean="0"/>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4780116-77A1-9149-BAB2-6A97A9444BC9}" type="datetimeFigureOut">
              <a:rPr lang="es-ES_tradnl" smtClean="0"/>
              <a:t>18/05/2012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DC8704E4-AC79-9740-BACB-6D2E41F08317}" type="slidenum">
              <a:rPr lang="es-ES_tradnl" smtClean="0"/>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4780116-77A1-9149-BAB2-6A97A9444BC9}" type="datetimeFigureOut">
              <a:rPr lang="es-ES_tradnl" smtClean="0"/>
              <a:t>18/05/2012</a:t>
            </a:fld>
            <a:endParaRPr lang="es-ES_tradnl"/>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C8704E4-AC79-9740-BACB-6D2E41F08317}" type="slidenum">
              <a:rPr lang="es-ES_tradnl" smtClean="0"/>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utterstock_667221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056" y="-92546"/>
            <a:ext cx="7742240" cy="5143500"/>
          </a:xfrm>
          <a:prstGeom prst="ellipse">
            <a:avLst/>
          </a:prstGeom>
          <a:ln>
            <a:noFill/>
          </a:ln>
          <a:effectLst>
            <a:softEdge rad="1219200"/>
          </a:effectLst>
        </p:spPr>
      </p:pic>
      <p:sp>
        <p:nvSpPr>
          <p:cNvPr id="2" name="Título 1"/>
          <p:cNvSpPr>
            <a:spLocks noGrp="1"/>
          </p:cNvSpPr>
          <p:nvPr>
            <p:ph type="ctrTitle"/>
          </p:nvPr>
        </p:nvSpPr>
        <p:spPr>
          <a:xfrm>
            <a:off x="4572000" y="1973287"/>
            <a:ext cx="3886200" cy="1102519"/>
          </a:xfrm>
        </p:spPr>
        <p:txBody>
          <a:bodyPr vert="horz" lIns="91440" tIns="45720" rIns="91440" bIns="45720" rtlCol="0" anchor="b">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Esperanza en el Noviazgo</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utterstock_66722119.jpg"/>
          <p:cNvPicPr>
            <a:picLocks noChangeAspect="1"/>
          </p:cNvPicPr>
          <p:nvPr/>
        </p:nvPicPr>
        <p:blipFill>
          <a:blip r:embed="rId2">
            <a:alphaModFix amt="61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979712" y="-164554"/>
            <a:ext cx="8779578" cy="5832648"/>
          </a:xfrm>
          <a:prstGeom prst="ellipse">
            <a:avLst/>
          </a:prstGeom>
          <a:ln>
            <a:noFill/>
          </a:ln>
          <a:effectLst>
            <a:softEdge rad="1219200"/>
          </a:effectLst>
        </p:spPr>
      </p:pic>
      <p:sp>
        <p:nvSpPr>
          <p:cNvPr id="2" name="Título 1"/>
          <p:cNvSpPr>
            <a:spLocks noGrp="1"/>
          </p:cNvSpPr>
          <p:nvPr>
            <p:ph type="title"/>
          </p:nvPr>
        </p:nvSpPr>
        <p:spPr>
          <a:xfrm>
            <a:off x="1331640" y="411510"/>
            <a:ext cx="7355160"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Conclusión</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36512" y="1272159"/>
            <a:ext cx="8723312" cy="2667743"/>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Quizá estoy llegando a un joven que quiere terminar una relación que no lo ennoblece y no tiene fuerzas de voluntad hacerlo. O una señorita ilusionada por un noviazgo que a todas luces está bien y quiere aprender más. Los dos polos de una situación. A ambos les digo: busquen la dirección dulce y amorosa de Dios para avanzar en sus caminos.</a:t>
            </a:r>
            <a:endParaRPr lang="es-ES_tradnl" sz="2300" dirty="0">
              <a:solidFill>
                <a:schemeClr val="lt1"/>
              </a:solidFill>
              <a:effectLst>
                <a:outerShdw blurRad="38100" dist="38100" dir="2700000" algn="tl">
                  <a:srgbClr val="000000">
                    <a:alpha val="43137"/>
                  </a:srgbClr>
                </a:outerShdw>
              </a:effectLst>
            </a:endParaRPr>
          </a:p>
        </p:txBody>
      </p:sp>
      <p:pic>
        <p:nvPicPr>
          <p:cNvPr id="7" name="Picture 6" descr="004.png"/>
          <p:cNvPicPr>
            <a:picLocks noChangeAspect="1"/>
          </p:cNvPicPr>
          <p:nvPr/>
        </p:nvPicPr>
        <p:blipFill rotWithShape="1">
          <a:blip r:embed="rId4">
            <a:extLst>
              <a:ext uri="{28A0092B-C50C-407E-A947-70E740481C1C}">
                <a14:useLocalDpi xmlns:a14="http://schemas.microsoft.com/office/drawing/2010/main" val="0"/>
              </a:ext>
            </a:extLst>
          </a:blip>
          <a:srcRect r="82977"/>
          <a:stretch/>
        </p:blipFill>
        <p:spPr>
          <a:xfrm>
            <a:off x="0" y="0"/>
            <a:ext cx="1556564" cy="5143500"/>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512" y="987574"/>
            <a:ext cx="8723312" cy="3168352"/>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“Yo os conjuro, oh doncellas de Jerusalén, Por los corzos y por las ciervas del campo, Que no despertéis ni hagáis velar al amor, Hasta que quiera” (Cantar de los cantares 2:7).</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En este texto, es sabio Salomón deja en claro que un noviazgo debiera iniciar cuando el amor está listo. La pregunta es: ¿Cuándo estamos listos para amar? ¿Qué es amar</a:t>
            </a:r>
            <a:r>
              <a:rPr lang="es-PE" sz="2300" dirty="0" smtClean="0">
                <a:solidFill>
                  <a:schemeClr val="lt1"/>
                </a:solidFill>
                <a:effectLst>
                  <a:outerShdw blurRad="38100" dist="38100" dir="2700000" algn="tl">
                    <a:srgbClr val="000000">
                      <a:alpha val="43137"/>
                    </a:srgbClr>
                  </a:outerShdw>
                </a:effectLst>
              </a:rPr>
              <a:t>?</a:t>
            </a: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2">
            <a:extLst>
              <a:ext uri="{28A0092B-C50C-407E-A947-70E740481C1C}">
                <a14:useLocalDpi xmlns:a14="http://schemas.microsoft.com/office/drawing/2010/main" val="0"/>
              </a:ext>
            </a:extLst>
          </a:blip>
          <a:srcRect r="82674"/>
          <a:stretch/>
        </p:blipFill>
        <p:spPr>
          <a:xfrm>
            <a:off x="0" y="0"/>
            <a:ext cx="1584265" cy="5143500"/>
          </a:xfrm>
          <a:prstGeom prst="rect">
            <a:avLst/>
          </a:prstGeom>
        </p:spPr>
      </p:pic>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 y="339502"/>
            <a:ext cx="8723312" cy="4320479"/>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200" dirty="0">
                <a:effectLst>
                  <a:outerShdw blurRad="38100" dist="38100" dir="2700000" algn="tl">
                    <a:srgbClr val="000000">
                      <a:alpha val="43137"/>
                    </a:srgbClr>
                  </a:outerShdw>
                </a:effectLst>
              </a:rPr>
              <a:t>“El amor verdadero es un principio santo y elevado, por completo diferente en su carácter del amor despertado por el impulso, que muere de repente cuando es severamente probado”. No es una emoción. No es que solo que una señorita se sienta atraída por un joven galante y apuesto, eso es mera atracción, pero el amor verdadero, como principio que es, se genera del conocimiento de la persona que cautivo el interés. Conforme se avanza en el dialogo, surgen defectos y virtudes que luego de aquilatados, se toleran, aceptan o rechazan.</a:t>
            </a:r>
            <a:endParaRPr lang="es-ES_tradnl" sz="2200" dirty="0">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200" dirty="0">
                <a:effectLst>
                  <a:outerShdw blurRad="38100" dist="38100" dir="2700000" algn="tl">
                    <a:srgbClr val="000000">
                      <a:alpha val="43137"/>
                    </a:srgbClr>
                  </a:outerShdw>
                </a:effectLst>
              </a:rPr>
              <a:t>Elena de White, El hogar cristiano  (Mountain View, Calif.: Publicaciones Interamericanas, 1975), 42</a:t>
            </a:r>
            <a:r>
              <a:rPr lang="es-PE" sz="2200" dirty="0" smtClean="0">
                <a:effectLst>
                  <a:outerShdw blurRad="38100" dist="38100" dir="2700000" algn="tl">
                    <a:srgbClr val="000000">
                      <a:alpha val="43137"/>
                    </a:srgbClr>
                  </a:outerShdw>
                </a:effectLst>
              </a:rPr>
              <a:t>.</a:t>
            </a:r>
            <a:endParaRPr lang="es-ES_tradnl" sz="2200" dirty="0">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2">
            <a:extLst>
              <a:ext uri="{28A0092B-C50C-407E-A947-70E740481C1C}">
                <a14:useLocalDpi xmlns:a14="http://schemas.microsoft.com/office/drawing/2010/main" val="0"/>
              </a:ext>
            </a:extLst>
          </a:blip>
          <a:srcRect r="83095"/>
          <a:stretch/>
        </p:blipFill>
        <p:spPr>
          <a:xfrm>
            <a:off x="0" y="0"/>
            <a:ext cx="1545781" cy="5143500"/>
          </a:xfrm>
          <a:prstGeom prst="rect">
            <a:avLst/>
          </a:prstGeom>
        </p:spPr>
      </p:pic>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152" y="987574"/>
            <a:ext cx="8723312" cy="3250456"/>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343025" indent="0" defTabSz="914400">
              <a:buSzPct val="60000"/>
              <a:buNone/>
            </a:pPr>
            <a:r>
              <a:rPr lang="es-PE" sz="2300" dirty="0">
                <a:solidFill>
                  <a:schemeClr val="lt1"/>
                </a:solidFill>
                <a:effectLst>
                  <a:outerShdw blurRad="38100" dist="38100" dir="2700000" algn="tl">
                    <a:srgbClr val="000000">
                      <a:alpha val="43137"/>
                    </a:srgbClr>
                  </a:outerShdw>
                </a:effectLst>
              </a:rPr>
              <a:t>Existen cuatro áreas que los novios deben de observar y son las que considero deben de darse para que el joven y la señorita inicien una relación de noviazgo que los honre y honre a Dios:</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Buen manejo del tiempo </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Buen manejo de emociones.</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Buen manejo del dinero</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Buen manejo del medio </a:t>
            </a:r>
            <a:r>
              <a:rPr lang="es-PE" sz="2300" dirty="0" smtClean="0">
                <a:solidFill>
                  <a:schemeClr val="lt1"/>
                </a:solidFill>
                <a:effectLst>
                  <a:outerShdw blurRad="38100" dist="38100" dir="2700000" algn="tl">
                    <a:srgbClr val="000000">
                      <a:alpha val="43137"/>
                    </a:srgbClr>
                  </a:outerShdw>
                </a:effectLst>
              </a:rPr>
              <a:t>social</a:t>
            </a: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2">
            <a:extLst>
              <a:ext uri="{28A0092B-C50C-407E-A947-70E740481C1C}">
                <a14:useLocalDpi xmlns:a14="http://schemas.microsoft.com/office/drawing/2010/main" val="0"/>
              </a:ext>
            </a:extLst>
          </a:blip>
          <a:srcRect r="82885"/>
          <a:stretch/>
        </p:blipFill>
        <p:spPr>
          <a:xfrm>
            <a:off x="0" y="0"/>
            <a:ext cx="1565023" cy="5143500"/>
          </a:xfrm>
          <a:prstGeom prst="rect">
            <a:avLst/>
          </a:prstGeom>
        </p:spPr>
      </p:pic>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1296" y="346348"/>
            <a:ext cx="7355160"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Buen manejo del tiempo</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35496" y="1200151"/>
            <a:ext cx="8928992" cy="3394472"/>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Entre las estrategias simples por las que podemos iniciar para cuidar mejor los tiempos están:</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Utilizar una agenda de citas</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Utilizar una alarma o despertador.</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Utilizar un horario diario de actividades personal para ir marcando conforme se vayan realizando.</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Utilizar un reloj de pulsera.</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“Primero el deber, luego el placer</a:t>
            </a:r>
            <a:r>
              <a:rPr lang="es-PE" sz="2300" dirty="0" smtClean="0">
                <a:solidFill>
                  <a:schemeClr val="lt1"/>
                </a:solidFill>
                <a:effectLst>
                  <a:outerShdw blurRad="38100" dist="38100" dir="2700000" algn="tl">
                    <a:srgbClr val="000000">
                      <a:alpha val="43137"/>
                    </a:srgbClr>
                  </a:outerShdw>
                </a:effectLst>
              </a:rPr>
              <a:t>”</a:t>
            </a:r>
            <a:endParaRPr lang="es-ES_tradnl" sz="2300" dirty="0">
              <a:solidFill>
                <a:schemeClr val="lt1"/>
              </a:solidFill>
              <a:effectLst>
                <a:outerShdw blurRad="38100" dist="38100" dir="2700000" algn="tl">
                  <a:srgbClr val="000000">
                    <a:alpha val="43137"/>
                  </a:srgbClr>
                </a:outerShdw>
              </a:effectLst>
            </a:endParaRPr>
          </a:p>
        </p:txBody>
      </p:sp>
      <p:pic>
        <p:nvPicPr>
          <p:cNvPr id="5" name="Picture 4" descr="004.png"/>
          <p:cNvPicPr>
            <a:picLocks noChangeAspect="1"/>
          </p:cNvPicPr>
          <p:nvPr/>
        </p:nvPicPr>
        <p:blipFill rotWithShape="1">
          <a:blip r:embed="rId2">
            <a:extLst>
              <a:ext uri="{28A0092B-C50C-407E-A947-70E740481C1C}">
                <a14:useLocalDpi xmlns:a14="http://schemas.microsoft.com/office/drawing/2010/main" val="0"/>
              </a:ext>
            </a:extLst>
          </a:blip>
          <a:srcRect r="82885"/>
          <a:stretch/>
        </p:blipFill>
        <p:spPr>
          <a:xfrm>
            <a:off x="0" y="0"/>
            <a:ext cx="1565023" cy="5143500"/>
          </a:xfrm>
          <a:prstGeom prst="rect">
            <a:avLst/>
          </a:prstGeom>
        </p:spPr>
      </p:pic>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274340"/>
            <a:ext cx="7355160"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Buen manejo de emociones.</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25152" y="1200151"/>
            <a:ext cx="8723312" cy="3394472"/>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343025" indent="0" defTabSz="914400">
              <a:buSzPct val="60000"/>
              <a:buNone/>
            </a:pPr>
            <a:r>
              <a:rPr lang="es-PE" sz="2300" dirty="0">
                <a:solidFill>
                  <a:schemeClr val="lt1"/>
                </a:solidFill>
                <a:effectLst>
                  <a:outerShdw blurRad="38100" dist="38100" dir="2700000" algn="tl">
                    <a:srgbClr val="000000">
                      <a:alpha val="43137"/>
                    </a:srgbClr>
                  </a:outerShdw>
                </a:effectLst>
              </a:rPr>
              <a:t>“Los malos pensamientos destruyen el alma.  El poder convertidor de Dios cambia el corazón, refina y purifica los pensamientos.  A menos que se haga un esfuerzo decidido para mantener los pensamientos centrados en Cristo, la gracia no se puede revelar en la vida.  La mente tiene que entrar en la lucha espiritual.  Cada pensamiento debe ser llevado en cautiverio a la obediencia de Cristo.  Todos los hábitos deben ser puestos bajo el control de Dios”.</a:t>
            </a:r>
            <a:endParaRPr lang="es-ES_tradnl" sz="2300" dirty="0">
              <a:solidFill>
                <a:schemeClr val="lt1"/>
              </a:solidFill>
              <a:effectLst>
                <a:outerShdw blurRad="38100" dist="38100" dir="2700000" algn="tl">
                  <a:srgbClr val="000000">
                    <a:alpha val="43137"/>
                  </a:srgbClr>
                </a:outerShdw>
              </a:effectLst>
            </a:endParaRPr>
          </a:p>
          <a:p>
            <a:pPr marL="1743075" lvl="1" indent="0" defTabSz="914400">
              <a:buSzPct val="60000"/>
              <a:buNone/>
            </a:pPr>
            <a:r>
              <a:rPr lang="es-PE" sz="1500" dirty="0">
                <a:solidFill>
                  <a:schemeClr val="lt1"/>
                </a:solidFill>
                <a:effectLst>
                  <a:outerShdw blurRad="38100" dist="38100" dir="2700000" algn="tl">
                    <a:srgbClr val="000000">
                      <a:alpha val="43137"/>
                    </a:srgbClr>
                  </a:outerShdw>
                </a:effectLst>
              </a:rPr>
              <a:t>Elena de White, Mente carácter y personalidad (Buenos Aires: Asociación Casa Editora Sudamericana, 1990), 1:70.</a:t>
            </a:r>
            <a:endParaRPr lang="es-ES_tradnl" sz="15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2">
            <a:extLst>
              <a:ext uri="{28A0092B-C50C-407E-A947-70E740481C1C}">
                <a14:useLocalDpi xmlns:a14="http://schemas.microsoft.com/office/drawing/2010/main" val="0"/>
              </a:ext>
            </a:extLst>
          </a:blip>
          <a:srcRect r="83025"/>
          <a:stretch/>
        </p:blipFill>
        <p:spPr>
          <a:xfrm>
            <a:off x="0" y="0"/>
            <a:ext cx="1552195" cy="5143500"/>
          </a:xfrm>
          <a:prstGeom prst="rect">
            <a:avLst/>
          </a:prstGeom>
        </p:spPr>
      </p:pic>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490364"/>
            <a:ext cx="7283152"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Buen manejo del dinero</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25152" y="1347614"/>
            <a:ext cx="8723312" cy="2523727"/>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Una grande y bendecida oportunidad de aprender a ganar dinero es la obra del colportaje, porque allí se beneficiará el cliente con mensajes de esperanza contenidos en la literatura, y el colportor joven porque aprenderá lecciones de vida, duraderas y significativas. El ahorro es necesario en estos tiempos de crisis, aun en meses de necesidad</a:t>
            </a:r>
            <a:r>
              <a:rPr lang="es-PE" sz="2300" dirty="0" smtClean="0">
                <a:solidFill>
                  <a:schemeClr val="lt1"/>
                </a:solidFill>
                <a:effectLst>
                  <a:outerShdw blurRad="38100" dist="38100" dir="2700000" algn="tl">
                    <a:srgbClr val="000000">
                      <a:alpha val="43137"/>
                    </a:srgbClr>
                  </a:outerShdw>
                </a:effectLst>
              </a:rPr>
              <a:t>.</a:t>
            </a: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2">
            <a:extLst>
              <a:ext uri="{28A0092B-C50C-407E-A947-70E740481C1C}">
                <a14:useLocalDpi xmlns:a14="http://schemas.microsoft.com/office/drawing/2010/main" val="0"/>
              </a:ext>
            </a:extLst>
          </a:blip>
          <a:srcRect r="83516"/>
          <a:stretch/>
        </p:blipFill>
        <p:spPr>
          <a:xfrm>
            <a:off x="0" y="0"/>
            <a:ext cx="1507297" cy="5143500"/>
          </a:xfrm>
          <a:prstGeom prst="rect">
            <a:avLst/>
          </a:prstGeom>
        </p:spPr>
      </p:pic>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21296" y="-164554"/>
            <a:ext cx="7427168"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Manejo del medio social</a:t>
            </a:r>
            <a:endPar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Marcador de contenido 2"/>
          <p:cNvSpPr>
            <a:spLocks noGrp="1"/>
          </p:cNvSpPr>
          <p:nvPr>
            <p:ph idx="1"/>
          </p:nvPr>
        </p:nvSpPr>
        <p:spPr>
          <a:xfrm>
            <a:off x="-46856" y="843559"/>
            <a:ext cx="8795320" cy="3816423"/>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“Los que no se dejan sujetar están en peligro de vivir una vida desdichada.  El joven que aun no ha pasado los veinte años es un pobre juez de la idoneidad de una persona tan joven como él para ser la compañera de su vida”.</a:t>
            </a:r>
            <a:endParaRPr lang="es-ES_tradnl" sz="2300" dirty="0">
              <a:solidFill>
                <a:schemeClr val="lt1"/>
              </a:solidFill>
              <a:effectLst>
                <a:outerShdw blurRad="38100" dist="38100" dir="2700000" algn="tl">
                  <a:srgbClr val="000000">
                    <a:alpha val="43137"/>
                  </a:srgbClr>
                </a:outerShdw>
              </a:effectLst>
            </a:endParaRPr>
          </a:p>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El amor verdadero tiene documento de identidad; es mayor de edad. Antes podremos llamarlo como queramos, pero no es amor de verdad. El medio social será mejor llevado cuando el joven cuente con la edad apropiada para tomar decisiones.</a:t>
            </a:r>
            <a:endParaRPr lang="es-ES_tradnl" sz="2300" dirty="0">
              <a:solidFill>
                <a:schemeClr val="lt1"/>
              </a:solidFill>
              <a:effectLst>
                <a:outerShdw blurRad="38100" dist="38100" dir="2700000" algn="tl">
                  <a:srgbClr val="000000">
                    <a:alpha val="43137"/>
                  </a:srgbClr>
                </a:outerShdw>
              </a:effectLst>
            </a:endParaRPr>
          </a:p>
          <a:p>
            <a:pPr marL="1743075" lvl="1" indent="0" defTabSz="914400">
              <a:buSzPct val="60000"/>
              <a:buNone/>
            </a:pPr>
            <a:r>
              <a:rPr lang="es-PE" sz="1600" dirty="0">
                <a:solidFill>
                  <a:schemeClr val="lt1"/>
                </a:solidFill>
                <a:effectLst>
                  <a:outerShdw blurRad="38100" dist="38100" dir="2700000" algn="tl">
                    <a:srgbClr val="000000">
                      <a:alpha val="43137"/>
                    </a:srgbClr>
                  </a:outerShdw>
                </a:effectLst>
              </a:rPr>
              <a:t>Elena de White, El hogar cristiano  (Mountain View, Calif.: Publicaciones Interamericanas, 1975), 67</a:t>
            </a:r>
            <a:r>
              <a:rPr lang="es-PE" sz="1600" dirty="0" smtClean="0">
                <a:solidFill>
                  <a:schemeClr val="lt1"/>
                </a:solidFill>
                <a:effectLst>
                  <a:outerShdw blurRad="38100" dist="38100" dir="2700000" algn="tl">
                    <a:srgbClr val="000000">
                      <a:alpha val="43137"/>
                    </a:srgbClr>
                  </a:outerShdw>
                </a:effectLst>
              </a:rPr>
              <a:t>.</a:t>
            </a:r>
            <a:endParaRPr lang="es-ES_tradnl" sz="2300" dirty="0">
              <a:solidFill>
                <a:schemeClr val="lt1"/>
              </a:solidFill>
              <a:effectLst>
                <a:outerShdw blurRad="38100" dist="38100" dir="2700000" algn="tl">
                  <a:srgbClr val="000000">
                    <a:alpha val="43137"/>
                  </a:srgbClr>
                </a:outerShdw>
              </a:effectLst>
            </a:endParaRPr>
          </a:p>
        </p:txBody>
      </p:sp>
      <p:pic>
        <p:nvPicPr>
          <p:cNvPr id="4" name="Picture 3" descr="004.png"/>
          <p:cNvPicPr>
            <a:picLocks noChangeAspect="1"/>
          </p:cNvPicPr>
          <p:nvPr/>
        </p:nvPicPr>
        <p:blipFill rotWithShape="1">
          <a:blip r:embed="rId2">
            <a:extLst>
              <a:ext uri="{28A0092B-C50C-407E-A947-70E740481C1C}">
                <a14:useLocalDpi xmlns:a14="http://schemas.microsoft.com/office/drawing/2010/main" val="0"/>
              </a:ext>
            </a:extLst>
          </a:blip>
          <a:srcRect r="83025"/>
          <a:stretch/>
        </p:blipFill>
        <p:spPr>
          <a:xfrm>
            <a:off x="0" y="0"/>
            <a:ext cx="1552195" cy="5143500"/>
          </a:xfrm>
          <a:prstGeom prst="rect">
            <a:avLst/>
          </a:prstGeom>
        </p:spPr>
      </p:pic>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utterstock_66722119.jpg"/>
          <p:cNvPicPr>
            <a:picLocks noChangeAspect="1"/>
          </p:cNvPicPr>
          <p:nvPr/>
        </p:nvPicPr>
        <p:blipFill>
          <a:blip r:embed="rId2">
            <a:alphaModFix amt="61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979712" y="-164554"/>
            <a:ext cx="8779578" cy="5832648"/>
          </a:xfrm>
          <a:prstGeom prst="ellipse">
            <a:avLst/>
          </a:prstGeom>
          <a:ln>
            <a:noFill/>
          </a:ln>
          <a:effectLst>
            <a:softEdge rad="1219200"/>
          </a:effectLst>
        </p:spPr>
      </p:pic>
      <p:sp>
        <p:nvSpPr>
          <p:cNvPr id="2" name="Título 1"/>
          <p:cNvSpPr>
            <a:spLocks noGrp="1"/>
          </p:cNvSpPr>
          <p:nvPr>
            <p:ph type="title"/>
          </p:nvPr>
        </p:nvSpPr>
        <p:spPr>
          <a:xfrm>
            <a:off x="1331640" y="346348"/>
            <a:ext cx="6779096" cy="857250"/>
          </a:xfrm>
        </p:spPr>
        <p:txBody>
          <a:bodyPr vert="horz" lIns="91440" tIns="45720" rIns="91440" bIns="45720" rtlCol="0" anchor="b">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defTabSz="914400"/>
            <a:r>
              <a:rPr lang="es-PE"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Conclusión</a:t>
            </a:r>
            <a:r>
              <a:rPr lang="es-ES_tradnl" sz="3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3" name="Marcador de contenido 2"/>
          <p:cNvSpPr>
            <a:spLocks noGrp="1"/>
          </p:cNvSpPr>
          <p:nvPr>
            <p:ph idx="1"/>
          </p:nvPr>
        </p:nvSpPr>
        <p:spPr>
          <a:xfrm>
            <a:off x="-36512" y="1200151"/>
            <a:ext cx="8723312" cy="2739751"/>
          </a:xfrm>
          <a:solidFill>
            <a:srgbClr val="1B0D0A">
              <a:alpha val="40000"/>
            </a:srgbClr>
          </a:solidFill>
          <a:ln>
            <a:gradFill flip="none" rotWithShape="1">
              <a:gsLst>
                <a:gs pos="0">
                  <a:schemeClr val="dk1">
                    <a:shade val="50000"/>
                  </a:schemeClr>
                </a:gs>
                <a:gs pos="100000">
                  <a:srgbClr val="FFFFFF"/>
                </a:gs>
              </a:gsLst>
              <a:lin ang="0" scaled="1"/>
              <a:tileRect/>
            </a:gra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p>
            <a:pPr marL="1611313" indent="-268288" defTabSz="914400">
              <a:buSzPct val="60000"/>
              <a:buFont typeface="Wingdings" pitchFamily="2" charset="2"/>
              <a:buChar char=""/>
            </a:pPr>
            <a:r>
              <a:rPr lang="es-PE" sz="2300" dirty="0">
                <a:solidFill>
                  <a:schemeClr val="lt1"/>
                </a:solidFill>
                <a:effectLst>
                  <a:outerShdw blurRad="38100" dist="38100" dir="2700000" algn="tl">
                    <a:srgbClr val="000000">
                      <a:alpha val="43137"/>
                    </a:srgbClr>
                  </a:outerShdw>
                </a:effectLst>
              </a:rPr>
              <a:t>Un buen noviazgo dará como fruto un buen matrimonio. Un noviazgo no debiera durar más de dos años. No es en el noviazgo donde se comienza a conocer al ser amado, sino durante la amistad. Una amistad significativa y duradera, que dará paso a un noviazgo corto. Me gusta usar esta ilustración: el noviazgo es la cereza en la punta del helado de la amistad.</a:t>
            </a:r>
            <a:endParaRPr lang="es-ES_tradnl" sz="2300" dirty="0">
              <a:solidFill>
                <a:schemeClr val="lt1"/>
              </a:solidFill>
              <a:effectLst>
                <a:outerShdw blurRad="38100" dist="38100" dir="2700000" algn="tl">
                  <a:srgbClr val="000000">
                    <a:alpha val="43137"/>
                  </a:srgbClr>
                </a:outerShdw>
              </a:effectLst>
            </a:endParaRPr>
          </a:p>
        </p:txBody>
      </p:sp>
      <p:pic>
        <p:nvPicPr>
          <p:cNvPr id="6" name="Picture 5" descr="004.png"/>
          <p:cNvPicPr>
            <a:picLocks noChangeAspect="1"/>
          </p:cNvPicPr>
          <p:nvPr/>
        </p:nvPicPr>
        <p:blipFill rotWithShape="1">
          <a:blip r:embed="rId4">
            <a:extLst>
              <a:ext uri="{28A0092B-C50C-407E-A947-70E740481C1C}">
                <a14:useLocalDpi xmlns:a14="http://schemas.microsoft.com/office/drawing/2010/main" val="0"/>
              </a:ext>
            </a:extLst>
          </a:blip>
          <a:srcRect r="82906"/>
          <a:stretch/>
        </p:blipFill>
        <p:spPr>
          <a:xfrm>
            <a:off x="0" y="0"/>
            <a:ext cx="1563077" cy="5143500"/>
          </a:xfrm>
          <a:prstGeom prst="rect">
            <a:avLst/>
          </a:prstGeom>
        </p:spPr>
      </p:pic>
    </p:spTree>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TotalTime>
  <Words>755</Words>
  <Application>Microsoft Office PowerPoint</Application>
  <PresentationFormat>Presentación en pantalla (16:9)</PresentationFormat>
  <Paragraphs>30</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Esperanza en el Noviazgo</vt:lpstr>
      <vt:lpstr>Presentación de PowerPoint</vt:lpstr>
      <vt:lpstr>Presentación de PowerPoint</vt:lpstr>
      <vt:lpstr>Presentación de PowerPoint</vt:lpstr>
      <vt:lpstr>Buen manejo del tiempo</vt:lpstr>
      <vt:lpstr>Buen manejo de emociones.</vt:lpstr>
      <vt:lpstr>Buen manejo del dinero</vt:lpstr>
      <vt:lpstr>Manejo del medio social</vt:lpstr>
      <vt:lpstr>Conclusión </vt:lpstr>
      <vt:lpstr>Conclusión</vt:lpstr>
    </vt:vector>
  </TitlesOfParts>
  <Company>Universidad Peuana Unión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Esperanza en el Noviazgo</dc:title>
  <dc:creator>Victoria  Martinez Tejada</dc:creator>
  <cp:lastModifiedBy>Click</cp:lastModifiedBy>
  <cp:revision>7</cp:revision>
  <dcterms:created xsi:type="dcterms:W3CDTF">2012-04-06T17:28:06Z</dcterms:created>
  <dcterms:modified xsi:type="dcterms:W3CDTF">2012-05-18T17:03:16Z</dcterms:modified>
</cp:coreProperties>
</file>