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8" r:id="rId7"/>
    <p:sldId id="261" r:id="rId8"/>
    <p:sldId id="269" r:id="rId9"/>
    <p:sldId id="262" r:id="rId10"/>
    <p:sldId id="266" r:id="rId11"/>
    <p:sldId id="265" r:id="rId12"/>
    <p:sldId id="267" r:id="rId13"/>
    <p:sldId id="264" r:id="rId14"/>
  </p:sldIdLst>
  <p:sldSz cx="9144000" cy="5143500" type="screen16x9"/>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143" d="100"/>
          <a:sy n="143" d="100"/>
        </p:scale>
        <p:origin x="-72" y="-72"/>
      </p:cViewPr>
      <p:guideLst>
        <p:guide orient="horz" pos="1620"/>
        <p:guide pos="292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E6E1D905-FDF7-B542-B82F-EEBC07E01FEF}" type="datetimeFigureOut">
              <a:rPr lang="es-ES_tradnl" smtClean="0"/>
              <a:t>18/05/2012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78FBCA8-F9BE-4A4D-B129-59D0BABBE604}" type="slidenum">
              <a:rPr lang="es-ES_tradnl" smtClean="0"/>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E6E1D905-FDF7-B542-B82F-EEBC07E01FEF}" type="datetimeFigureOut">
              <a:rPr lang="es-ES_tradnl" smtClean="0"/>
              <a:t>18/05/2012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78FBCA8-F9BE-4A4D-B129-59D0BABBE604}" type="slidenum">
              <a:rPr lang="es-ES_tradnl" smtClean="0"/>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05979"/>
            <a:ext cx="6019800" cy="4388644"/>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E6E1D905-FDF7-B542-B82F-EEBC07E01FEF}" type="datetimeFigureOut">
              <a:rPr lang="es-ES_tradnl" smtClean="0"/>
              <a:t>18/05/2012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78FBCA8-F9BE-4A4D-B129-59D0BABBE604}" type="slidenum">
              <a:rPr lang="es-ES_tradnl" smtClean="0"/>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E6E1D905-FDF7-B542-B82F-EEBC07E01FEF}" type="datetimeFigureOut">
              <a:rPr lang="es-ES_tradnl" smtClean="0"/>
              <a:t>18/05/2012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78FBCA8-F9BE-4A4D-B129-59D0BABBE604}" type="slidenum">
              <a:rPr lang="es-ES_tradnl" smtClean="0"/>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E6E1D905-FDF7-B542-B82F-EEBC07E01FEF}" type="datetimeFigureOut">
              <a:rPr lang="es-ES_tradnl" smtClean="0"/>
              <a:t>18/05/2012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78FBCA8-F9BE-4A4D-B129-59D0BABBE604}" type="slidenum">
              <a:rPr lang="es-ES_tradnl" smtClean="0"/>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E6E1D905-FDF7-B542-B82F-EEBC07E01FEF}" type="datetimeFigureOut">
              <a:rPr lang="es-ES_tradnl" smtClean="0"/>
              <a:t>18/05/2012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C78FBCA8-F9BE-4A4D-B129-59D0BABBE604}" type="slidenum">
              <a:rPr lang="es-ES_tradnl" smtClean="0"/>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E6E1D905-FDF7-B542-B82F-EEBC07E01FEF}" type="datetimeFigureOut">
              <a:rPr lang="es-ES_tradnl" smtClean="0"/>
              <a:t>18/05/2012</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C78FBCA8-F9BE-4A4D-B129-59D0BABBE604}" type="slidenum">
              <a:rPr lang="es-ES_tradnl" smtClean="0"/>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E6E1D905-FDF7-B542-B82F-EEBC07E01FEF}" type="datetimeFigureOut">
              <a:rPr lang="es-ES_tradnl" smtClean="0"/>
              <a:t>18/05/2012</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C78FBCA8-F9BE-4A4D-B129-59D0BABBE604}" type="slidenum">
              <a:rPr lang="es-ES_tradnl" smtClean="0"/>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6E1D905-FDF7-B542-B82F-EEBC07E01FEF}" type="datetimeFigureOut">
              <a:rPr lang="es-ES_tradnl" smtClean="0"/>
              <a:t>18/05/2012</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C78FBCA8-F9BE-4A4D-B129-59D0BABBE604}" type="slidenum">
              <a:rPr lang="es-ES_tradnl" smtClean="0"/>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6E1D905-FDF7-B542-B82F-EEBC07E01FEF}" type="datetimeFigureOut">
              <a:rPr lang="es-ES_tradnl" smtClean="0"/>
              <a:t>18/05/2012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C78FBCA8-F9BE-4A4D-B129-59D0BABBE604}" type="slidenum">
              <a:rPr lang="es-ES_tradnl" smtClean="0"/>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6E1D905-FDF7-B542-B82F-EEBC07E01FEF}" type="datetimeFigureOut">
              <a:rPr lang="es-ES_tradnl" smtClean="0"/>
              <a:t>18/05/2012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C78FBCA8-F9BE-4A4D-B129-59D0BABBE604}" type="slidenum">
              <a:rPr lang="es-ES_tradnl" smtClean="0"/>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6E1D905-FDF7-B542-B82F-EEBC07E01FEF}" type="datetimeFigureOut">
              <a:rPr lang="es-ES_tradnl" smtClean="0"/>
              <a:t>18/05/2012</a:t>
            </a:fld>
            <a:endParaRPr lang="es-ES_tradnl"/>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78FBCA8-F9BE-4A4D-B129-59D0BABBE604}" type="slidenum">
              <a:rPr lang="es-ES_tradnl" smtClean="0"/>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utterstock_397607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60" y="-51470"/>
            <a:ext cx="5738355" cy="5143500"/>
          </a:xfrm>
          <a:prstGeom prst="ellipse">
            <a:avLst/>
          </a:prstGeom>
          <a:ln>
            <a:noFill/>
          </a:ln>
          <a:effectLst>
            <a:softEdge rad="927100"/>
          </a:effectLst>
        </p:spPr>
      </p:pic>
      <p:sp>
        <p:nvSpPr>
          <p:cNvPr id="2" name="Título 1"/>
          <p:cNvSpPr>
            <a:spLocks noGrp="1"/>
          </p:cNvSpPr>
          <p:nvPr>
            <p:ph type="ctrTitle"/>
          </p:nvPr>
        </p:nvSpPr>
        <p:spPr>
          <a:xfrm>
            <a:off x="4572000" y="1973287"/>
            <a:ext cx="3886200" cy="1102519"/>
          </a:xfrm>
        </p:spPr>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Esperanza entre padres e hijos</a:t>
            </a:r>
          </a:p>
        </p:txBody>
      </p:sp>
      <p:pic>
        <p:nvPicPr>
          <p:cNvPr id="6" name="Picture 5" descr="002.png"/>
          <p:cNvPicPr>
            <a:picLocks noChangeAspect="1"/>
          </p:cNvPicPr>
          <p:nvPr/>
        </p:nvPicPr>
        <p:blipFill rotWithShape="1">
          <a:blip r:embed="rId3">
            <a:extLst>
              <a:ext uri="{28A0092B-C50C-407E-A947-70E740481C1C}">
                <a14:useLocalDpi xmlns:a14="http://schemas.microsoft.com/office/drawing/2010/main" val="0"/>
              </a:ext>
            </a:extLst>
          </a:blip>
          <a:srcRect t="74250"/>
          <a:stretch/>
        </p:blipFill>
        <p:spPr>
          <a:xfrm>
            <a:off x="0" y="3819046"/>
            <a:ext cx="9144000" cy="1324454"/>
          </a:xfrm>
          <a:prstGeom prst="rect">
            <a:avLst/>
          </a:prstGeom>
        </p:spPr>
      </p:pic>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46348"/>
            <a:ext cx="7283152"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 asuntos de suma importancia</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36512" y="1203598"/>
            <a:ext cx="8723312" cy="3171799"/>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smtClean="0">
                <a:solidFill>
                  <a:schemeClr val="lt1"/>
                </a:solidFill>
                <a:effectLst>
                  <a:outerShdw blurRad="38100" dist="38100" dir="2700000" algn="tl">
                    <a:srgbClr val="000000">
                      <a:alpha val="43137"/>
                    </a:srgbClr>
                  </a:outerShdw>
                </a:effectLst>
              </a:rPr>
              <a:t>Lo otro es el acompañamiento. Y esto no solo es durante la niñez, sino durante toda su vida, hasta su matrimonio. Se puede acompañar haciendo uso de las cinco maneras en que ellos entienden el amor.</a:t>
            </a:r>
            <a:endParaRPr lang="es-ES_tradnl" sz="2300" dirty="0" smtClean="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smtClean="0">
                <a:solidFill>
                  <a:schemeClr val="lt1"/>
                </a:solidFill>
                <a:effectLst>
                  <a:outerShdw blurRad="38100" dist="38100" dir="2700000" algn="tl">
                    <a:srgbClr val="000000">
                      <a:alpha val="43137"/>
                    </a:srgbClr>
                  </a:outerShdw>
                </a:effectLst>
              </a:rPr>
              <a:t>Las palabras de afecto. Son palabras de afirmación y cariño que deben ser brindadas a nuestros hijos. Hay niños y jóvenes que necesitan reconocimiento como lenguaje primario de amor.</a:t>
            </a:r>
            <a:endParaRPr lang="es-ES_tradnl" sz="2300" dirty="0" smtClean="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2">
            <a:extLst>
              <a:ext uri="{28A0092B-C50C-407E-A947-70E740481C1C}">
                <a14:useLocalDpi xmlns:a14="http://schemas.microsoft.com/office/drawing/2010/main" val="0"/>
              </a:ext>
            </a:extLst>
          </a:blip>
          <a:srcRect r="83004"/>
          <a:stretch/>
        </p:blipFill>
        <p:spPr>
          <a:xfrm>
            <a:off x="0" y="0"/>
            <a:ext cx="1554158" cy="5143500"/>
          </a:xfrm>
          <a:prstGeom prst="rect">
            <a:avLst/>
          </a:prstGeom>
        </p:spPr>
      </p:pic>
    </p:spTree>
    <p:extLst>
      <p:ext uri="{BB962C8B-B14F-4D97-AF65-F5344CB8AC3E}">
        <p14:creationId xmlns:p14="http://schemas.microsoft.com/office/powerpoint/2010/main" val="2946680007"/>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418356"/>
            <a:ext cx="8229600"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 asuntos de suma importancia</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36512" y="1275606"/>
            <a:ext cx="8723312" cy="2883767"/>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smtClean="0">
                <a:solidFill>
                  <a:schemeClr val="lt1"/>
                </a:solidFill>
                <a:effectLst>
                  <a:outerShdw blurRad="38100" dist="38100" dir="2700000" algn="tl">
                    <a:srgbClr val="000000">
                      <a:alpha val="43137"/>
                    </a:srgbClr>
                  </a:outerShdw>
                </a:effectLst>
              </a:rPr>
              <a:t>Actos de servicios. Otros niños y adolescentes entienden el amor de sus padres por los actos de ayuda y auxilio que reciben de ellos.</a:t>
            </a:r>
            <a:endParaRPr lang="es-ES_tradnl" sz="2300" dirty="0" smtClean="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smtClean="0">
                <a:solidFill>
                  <a:schemeClr val="lt1"/>
                </a:solidFill>
                <a:effectLst>
                  <a:outerShdw blurRad="38100" dist="38100" dir="2700000" algn="tl">
                    <a:srgbClr val="000000">
                      <a:alpha val="43137"/>
                    </a:srgbClr>
                  </a:outerShdw>
                </a:effectLst>
              </a:rPr>
              <a:t>Contacto </a:t>
            </a:r>
            <a:r>
              <a:rPr lang="es-PE" sz="2300" dirty="0">
                <a:solidFill>
                  <a:schemeClr val="lt1"/>
                </a:solidFill>
                <a:effectLst>
                  <a:outerShdw blurRad="38100" dist="38100" dir="2700000" algn="tl">
                    <a:srgbClr val="000000">
                      <a:alpha val="43137"/>
                    </a:srgbClr>
                  </a:outerShdw>
                </a:effectLst>
              </a:rPr>
              <a:t>físico saludable. Una palmadita cariñosa en la espalda, un abrazo tierno, o un dulce apretón de manos harán que los niños y niñas entiendan el dulce amor de sus padres</a:t>
            </a:r>
            <a:r>
              <a:rPr lang="es-PE" sz="2300" dirty="0" smtClean="0">
                <a:solidFill>
                  <a:schemeClr val="lt1"/>
                </a:solidFill>
                <a:effectLst>
                  <a:outerShdw blurRad="38100" dist="38100" dir="2700000" algn="tl">
                    <a:srgbClr val="000000">
                      <a:alpha val="43137"/>
                    </a:srgbClr>
                  </a:outerShdw>
                </a:effectLst>
              </a:rPr>
              <a:t>.</a:t>
            </a:r>
          </a:p>
        </p:txBody>
      </p:sp>
      <p:pic>
        <p:nvPicPr>
          <p:cNvPr id="4" name="Picture 3" descr="004.png"/>
          <p:cNvPicPr>
            <a:picLocks noChangeAspect="1"/>
          </p:cNvPicPr>
          <p:nvPr/>
        </p:nvPicPr>
        <p:blipFill rotWithShape="1">
          <a:blip r:embed="rId2">
            <a:extLst>
              <a:ext uri="{28A0092B-C50C-407E-A947-70E740481C1C}">
                <a14:useLocalDpi xmlns:a14="http://schemas.microsoft.com/office/drawing/2010/main" val="0"/>
              </a:ext>
            </a:extLst>
          </a:blip>
          <a:srcRect r="83101"/>
          <a:stretch/>
        </p:blipFill>
        <p:spPr>
          <a:xfrm>
            <a:off x="0" y="0"/>
            <a:ext cx="1545277" cy="5143500"/>
          </a:xfrm>
          <a:prstGeom prst="rect">
            <a:avLst/>
          </a:prstGeom>
        </p:spPr>
      </p:pic>
    </p:spTree>
    <p:extLst>
      <p:ext uri="{BB962C8B-B14F-4D97-AF65-F5344CB8AC3E}">
        <p14:creationId xmlns:p14="http://schemas.microsoft.com/office/powerpoint/2010/main" val="3879545226"/>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46348"/>
            <a:ext cx="7355160"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 asuntos de suma importancia</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36512" y="1200151"/>
            <a:ext cx="8723312" cy="3171799"/>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smtClean="0">
                <a:solidFill>
                  <a:schemeClr val="lt1"/>
                </a:solidFill>
                <a:effectLst>
                  <a:outerShdw blurRad="38100" dist="38100" dir="2700000" algn="tl">
                    <a:srgbClr val="000000">
                      <a:alpha val="43137"/>
                    </a:srgbClr>
                  </a:outerShdw>
                </a:effectLst>
              </a:rPr>
              <a:t>Tiempo </a:t>
            </a:r>
            <a:r>
              <a:rPr lang="es-PE" sz="2300" dirty="0">
                <a:solidFill>
                  <a:schemeClr val="lt1"/>
                </a:solidFill>
                <a:effectLst>
                  <a:outerShdw blurRad="38100" dist="38100" dir="2700000" algn="tl">
                    <a:srgbClr val="000000">
                      <a:alpha val="43137"/>
                    </a:srgbClr>
                  </a:outerShdw>
                </a:effectLst>
              </a:rPr>
              <a:t>de calidad. Algunos se sienten amados cuando se les da tiempo para dialogar e intercambiar opiniones. Conversar con tolerancia y respeto nos colocará como padres en una posición de influencia para con nuestros hijos.</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Regalos.  También están los hijos que entienden el amor por los regalos, pequeños o grandes que reciban de sus padres.</a:t>
            </a: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2">
            <a:extLst>
              <a:ext uri="{28A0092B-C50C-407E-A947-70E740481C1C}">
                <a14:useLocalDpi xmlns:a14="http://schemas.microsoft.com/office/drawing/2010/main" val="0"/>
              </a:ext>
            </a:extLst>
          </a:blip>
          <a:srcRect r="83101"/>
          <a:stretch/>
        </p:blipFill>
        <p:spPr>
          <a:xfrm>
            <a:off x="0" y="0"/>
            <a:ext cx="1545277" cy="5143500"/>
          </a:xfrm>
          <a:prstGeom prst="rect">
            <a:avLst/>
          </a:prstGeom>
        </p:spPr>
      </p:pic>
    </p:spTree>
    <p:extLst>
      <p:ext uri="{BB962C8B-B14F-4D97-AF65-F5344CB8AC3E}">
        <p14:creationId xmlns:p14="http://schemas.microsoft.com/office/powerpoint/2010/main" val="3282759606"/>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706388"/>
            <a:ext cx="7283152"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Conclusión</a:t>
            </a:r>
            <a:r>
              <a:rPr lang="es-PE" sz="3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36512" y="1560191"/>
            <a:ext cx="8723312" cy="1803647"/>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Quizá estamos comunicándonos con un hijo que lucha contra un vicio, o un padre que lucha contra sus tendencias cultivadas. Hoy te invito a entregar todo tu ser al Señor y verás lo que Él es capaz de hacer por ti y para ti.</a:t>
            </a: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2">
            <a:extLst>
              <a:ext uri="{28A0092B-C50C-407E-A947-70E740481C1C}">
                <a14:useLocalDpi xmlns:a14="http://schemas.microsoft.com/office/drawing/2010/main" val="0"/>
              </a:ext>
            </a:extLst>
          </a:blip>
          <a:srcRect r="82809"/>
          <a:stretch/>
        </p:blipFill>
        <p:spPr>
          <a:xfrm>
            <a:off x="0" y="0"/>
            <a:ext cx="1571920" cy="5143500"/>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1488183"/>
            <a:ext cx="8075240" cy="4035895"/>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p>
            <a:pPr marL="18288" indent="0" algn="ctr" defTabSz="914400">
              <a:buSzPct val="60000"/>
              <a:buFont typeface="Wingdings" pitchFamily="2" charset="2"/>
              <a:buNone/>
            </a:pPr>
            <a:r>
              <a:rPr lang="es-PE" sz="2300" dirty="0">
                <a:solidFill>
                  <a:schemeClr val="lt1"/>
                </a:solidFill>
                <a:effectLst>
                  <a:outerShdw blurRad="38100" dist="38100" dir="2700000" algn="tl">
                    <a:srgbClr val="000000">
                      <a:alpha val="43137"/>
                    </a:srgbClr>
                  </a:outerShdw>
                </a:effectLst>
              </a:rPr>
              <a:t>“Porque yo también fui hijo de mi padre, Delicado y único delante de mi madre” (Pro 4:3). Los hijos son un regalo maravilloso de Dios. Son seres que han sido puestos  a nuestro cuidado para formarlos no solo como mujeres y hombres de bien para la sociedad, sino como futuros habitantes del cielo</a:t>
            </a:r>
            <a:r>
              <a:rPr lang="es-PE" sz="2300" dirty="0" smtClean="0">
                <a:solidFill>
                  <a:schemeClr val="lt1"/>
                </a:solidFill>
                <a:effectLst>
                  <a:outerShdw blurRad="38100" dist="38100" dir="2700000" algn="tl">
                    <a:srgbClr val="000000">
                      <a:alpha val="43137"/>
                    </a:srgbClr>
                  </a:outerShdw>
                </a:effectLst>
              </a:rPr>
              <a:t>.</a:t>
            </a:r>
          </a:p>
          <a:p>
            <a:pPr marL="18288" indent="0" algn="ctr" defTabSz="914400">
              <a:buSzPct val="60000"/>
              <a:buFont typeface="Wingdings" pitchFamily="2" charset="2"/>
              <a:buNone/>
            </a:pPr>
            <a:endParaRPr lang="es-PE" sz="2300" dirty="0">
              <a:effectLst>
                <a:outerShdw blurRad="38100" dist="38100" dir="2700000" algn="tl">
                  <a:srgbClr val="000000">
                    <a:alpha val="43137"/>
                  </a:srgbClr>
                </a:outerShdw>
              </a:effectLst>
            </a:endParaRPr>
          </a:p>
          <a:p>
            <a:pPr marL="18288" indent="0" algn="ctr" defTabSz="914400">
              <a:buSzPct val="60000"/>
              <a:buFont typeface="Wingdings" pitchFamily="2" charset="2"/>
              <a:buNone/>
            </a:pPr>
            <a:endParaRPr lang="es-PE" sz="2300" dirty="0">
              <a:effectLst>
                <a:outerShdw blurRad="38100" dist="38100" dir="2700000" algn="tl">
                  <a:srgbClr val="000000">
                    <a:alpha val="43137"/>
                  </a:srgbClr>
                </a:outerShdw>
              </a:effectLst>
            </a:endParaRPr>
          </a:p>
          <a:p>
            <a:pPr marL="18288" indent="0" algn="ctr" defTabSz="914400">
              <a:buSzPct val="60000"/>
              <a:buFont typeface="Wingdings" pitchFamily="2" charset="2"/>
              <a:buNone/>
            </a:pPr>
            <a:endParaRPr lang="es-PE" sz="2300" dirty="0" smtClean="0">
              <a:solidFill>
                <a:schemeClr val="lt1"/>
              </a:solidFill>
              <a:effectLst>
                <a:outerShdw blurRad="38100" dist="38100" dir="2700000" algn="tl">
                  <a:srgbClr val="000000">
                    <a:alpha val="43137"/>
                  </a:srgbClr>
                </a:outerShdw>
              </a:effectLst>
            </a:endParaRPr>
          </a:p>
          <a:p>
            <a:pPr marL="18288" indent="0" algn="ctr" defTabSz="914400">
              <a:buSzPct val="60000"/>
              <a:buFont typeface="Wingdings" pitchFamily="2" charset="2"/>
              <a:buNone/>
            </a:pPr>
            <a:endParaRPr lang="es-PE" sz="2300" dirty="0">
              <a:effectLst>
                <a:outerShdw blurRad="38100" dist="38100" dir="2700000" algn="tl">
                  <a:srgbClr val="000000">
                    <a:alpha val="43137"/>
                  </a:srgbClr>
                </a:outerShdw>
              </a:effectLst>
            </a:endParaRPr>
          </a:p>
          <a:p>
            <a:pPr marL="18288" indent="0" algn="ctr" defTabSz="914400">
              <a:buSzPct val="60000"/>
              <a:buFont typeface="Wingdings" pitchFamily="2" charset="2"/>
              <a:buNone/>
            </a:pP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2.png"/>
          <p:cNvPicPr>
            <a:picLocks noChangeAspect="1"/>
          </p:cNvPicPr>
          <p:nvPr/>
        </p:nvPicPr>
        <p:blipFill rotWithShape="1">
          <a:blip r:embed="rId2">
            <a:extLst>
              <a:ext uri="{28A0092B-C50C-407E-A947-70E740481C1C}">
                <a14:useLocalDpi xmlns:a14="http://schemas.microsoft.com/office/drawing/2010/main" val="0"/>
              </a:ext>
            </a:extLst>
          </a:blip>
          <a:srcRect t="73559"/>
          <a:stretch/>
        </p:blipFill>
        <p:spPr>
          <a:xfrm>
            <a:off x="0" y="3783520"/>
            <a:ext cx="9144000" cy="1359980"/>
          </a:xfrm>
          <a:prstGeom prst="rect">
            <a:avLst/>
          </a:prstGeom>
        </p:spPr>
      </p:pic>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8520" y="1128143"/>
            <a:ext cx="8795320" cy="3171799"/>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En la etapa de la niñez, “cuando la madre ha obtenido la confianza de sus hijos y les ha enseñado a amarla y a obedecerle, les ha dado la primera lección en la vida cristiana.  Deben amar y obedecer a su Salvador y confiar en él como aman y obedecen a sus padres y confían en ellos.  El amor que con sus cuidados fieles y educación correcta de sus hijos manifiestan los padres hacia ellos es un débil reflejo del amor que Jesús tiene por sus fieles”</a:t>
            </a:r>
            <a:r>
              <a:rPr lang="es-PE" sz="2300" dirty="0" smtClean="0">
                <a:solidFill>
                  <a:schemeClr val="lt1"/>
                </a:solidFill>
                <a:effectLst>
                  <a:outerShdw blurRad="38100" dist="38100" dir="2700000" algn="tl">
                    <a:srgbClr val="000000">
                      <a:alpha val="43137"/>
                    </a:srgbClr>
                  </a:outerShdw>
                </a:effectLst>
              </a:rPr>
              <a:t>.</a:t>
            </a: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2">
            <a:extLst>
              <a:ext uri="{28A0092B-C50C-407E-A947-70E740481C1C}">
                <a14:useLocalDpi xmlns:a14="http://schemas.microsoft.com/office/drawing/2010/main" val="0"/>
              </a:ext>
            </a:extLst>
          </a:blip>
          <a:srcRect r="83004"/>
          <a:stretch/>
        </p:blipFill>
        <p:spPr>
          <a:xfrm>
            <a:off x="0" y="0"/>
            <a:ext cx="1554158" cy="5143500"/>
          </a:xfrm>
          <a:prstGeom prst="rect">
            <a:avLst/>
          </a:prstGeom>
        </p:spPr>
      </p:pic>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512" y="915566"/>
            <a:ext cx="8723312" cy="3394472"/>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Aquí debemos enseñar a nuestros hijitos a ser dependientes. Deben aprender a pedir permiso y a estar sujetos a los padres, y esto por amor. “Una de las primeras lecciones que necesita aprender el niño es la de la obediencia.  Se le debe enseñar a obedecer antes que tenga edad suficiente para razonar”.</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Elena de White, Conducción del niño (Bogotá: Asociación Publicadora Interamericana, 2002), 77.</a:t>
            </a: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2">
            <a:extLst>
              <a:ext uri="{28A0092B-C50C-407E-A947-70E740481C1C}">
                <a14:useLocalDpi xmlns:a14="http://schemas.microsoft.com/office/drawing/2010/main" val="0"/>
              </a:ext>
            </a:extLst>
          </a:blip>
          <a:srcRect r="82615"/>
          <a:stretch/>
        </p:blipFill>
        <p:spPr>
          <a:xfrm>
            <a:off x="0" y="0"/>
            <a:ext cx="1589682" cy="5143500"/>
          </a:xfrm>
          <a:prstGeom prst="rect">
            <a:avLst/>
          </a:prstGeom>
        </p:spPr>
      </p:pic>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0952" y="202332"/>
            <a:ext cx="8229600"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Disciplina </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77603" y="1059582"/>
            <a:ext cx="8795320" cy="3394472"/>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Cuando se disciplina a un niño, la falta de determinación confunde a un pequeño. </a:t>
            </a: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Aquí les sugiero algunos tips de disciplina:</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Advierta.  A ningún niño le gusta irse a dormir (porque sienten que su día tan lindo se acaba) por ello están las escusas de “quiero ir al baño”, “tengo sed”, “léeme un libro”. Entonces anúncieles que luego del segundo libro apagará la luz… y cumpla. Esto ayuda al niño a prepararse y esperar lo que se dice</a:t>
            </a:r>
            <a:r>
              <a:rPr lang="es-PE" sz="2300" dirty="0" smtClean="0">
                <a:solidFill>
                  <a:schemeClr val="lt1"/>
                </a:solidFill>
                <a:effectLst>
                  <a:outerShdw blurRad="38100" dist="38100" dir="2700000" algn="tl">
                    <a:srgbClr val="000000">
                      <a:alpha val="43137"/>
                    </a:srgbClr>
                  </a:outerShdw>
                </a:effectLst>
              </a:rPr>
              <a:t>.</a:t>
            </a: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2">
            <a:extLst>
              <a:ext uri="{28A0092B-C50C-407E-A947-70E740481C1C}">
                <a14:useLocalDpi xmlns:a14="http://schemas.microsoft.com/office/drawing/2010/main" val="0"/>
              </a:ext>
            </a:extLst>
          </a:blip>
          <a:srcRect r="82712"/>
          <a:stretch/>
        </p:blipFill>
        <p:spPr>
          <a:xfrm>
            <a:off x="0" y="0"/>
            <a:ext cx="1580801" cy="5143500"/>
          </a:xfrm>
          <a:prstGeom prst="rect">
            <a:avLst/>
          </a:prstGeom>
        </p:spPr>
      </p:pic>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699542"/>
            <a:ext cx="7355160"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Disciplina </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77603" y="1563638"/>
            <a:ext cx="8795320" cy="2160240"/>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smtClean="0">
                <a:solidFill>
                  <a:schemeClr val="lt1"/>
                </a:solidFill>
                <a:effectLst>
                  <a:outerShdw blurRad="38100" dist="38100" dir="2700000" algn="tl">
                    <a:srgbClr val="000000">
                      <a:alpha val="43137"/>
                    </a:srgbClr>
                  </a:outerShdw>
                </a:effectLst>
              </a:rPr>
              <a:t>Mándelo </a:t>
            </a:r>
            <a:r>
              <a:rPr lang="es-PE" sz="2300" dirty="0">
                <a:solidFill>
                  <a:schemeClr val="lt1"/>
                </a:solidFill>
                <a:effectLst>
                  <a:outerShdw blurRad="38100" dist="38100" dir="2700000" algn="tl">
                    <a:srgbClr val="000000">
                      <a:alpha val="43137"/>
                    </a:srgbClr>
                  </a:outerShdw>
                </a:effectLst>
              </a:rPr>
              <a:t>a su cuarto, pero solo hasta que se calme. Si su hijo o hija hace un berrinche, es bueno aislarlo, pero solo hasta que se calme porque no es bueno que el niño se sienta solo mucho tiempo. Esto ayuda al niño y al padre a recobrar la calma.</a:t>
            </a: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2">
            <a:extLst>
              <a:ext uri="{28A0092B-C50C-407E-A947-70E740481C1C}">
                <a14:useLocalDpi xmlns:a14="http://schemas.microsoft.com/office/drawing/2010/main" val="0"/>
              </a:ext>
            </a:extLst>
          </a:blip>
          <a:srcRect r="83101"/>
          <a:stretch/>
        </p:blipFill>
        <p:spPr>
          <a:xfrm>
            <a:off x="0" y="0"/>
            <a:ext cx="1545277" cy="5143500"/>
          </a:xfrm>
          <a:prstGeom prst="rect">
            <a:avLst/>
          </a:prstGeom>
        </p:spPr>
      </p:pic>
    </p:spTree>
    <p:extLst>
      <p:ext uri="{BB962C8B-B14F-4D97-AF65-F5344CB8AC3E}">
        <p14:creationId xmlns:p14="http://schemas.microsoft.com/office/powerpoint/2010/main" val="2166415329"/>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0952" y="555526"/>
            <a:ext cx="8229600"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Disciplina</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36512" y="1412776"/>
            <a:ext cx="8723312" cy="2736304"/>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Tome su rabieta haciendo una broma, no de su hijo, sino de una situación similar. Pero tenga cuidado porque el niño puede reaccionar peor si siente que se están burlando de él.</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Quítele un juguete querido y explíquele por que lo hace, eso debe quedarle claro al niño y debe entenderlo</a:t>
            </a:r>
            <a:r>
              <a:rPr lang="es-PE" sz="2300" dirty="0" smtClean="0">
                <a:solidFill>
                  <a:schemeClr val="lt1"/>
                </a:solidFill>
                <a:effectLst>
                  <a:outerShdw blurRad="38100" dist="38100" dir="2700000" algn="tl">
                    <a:srgbClr val="000000">
                      <a:alpha val="43137"/>
                    </a:srgbClr>
                  </a:outerShdw>
                </a:effectLst>
              </a:rPr>
              <a:t>.</a:t>
            </a:r>
            <a:endParaRPr lang="es-ES_tradnl" sz="2300" dirty="0">
              <a:solidFill>
                <a:schemeClr val="lt1"/>
              </a:solidFill>
              <a:effectLst>
                <a:outerShdw blurRad="38100" dist="38100" dir="2700000" algn="tl">
                  <a:srgbClr val="000000">
                    <a:alpha val="43137"/>
                  </a:srgbClr>
                </a:outerShdw>
              </a:effectLst>
            </a:endParaRPr>
          </a:p>
        </p:txBody>
      </p:sp>
      <p:pic>
        <p:nvPicPr>
          <p:cNvPr id="5" name="Picture 4" descr="004.png"/>
          <p:cNvPicPr>
            <a:picLocks noChangeAspect="1"/>
          </p:cNvPicPr>
          <p:nvPr/>
        </p:nvPicPr>
        <p:blipFill rotWithShape="1">
          <a:blip r:embed="rId2">
            <a:extLst>
              <a:ext uri="{28A0092B-C50C-407E-A947-70E740481C1C}">
                <a14:useLocalDpi xmlns:a14="http://schemas.microsoft.com/office/drawing/2010/main" val="0"/>
              </a:ext>
            </a:extLst>
          </a:blip>
          <a:srcRect r="82906"/>
          <a:stretch/>
        </p:blipFill>
        <p:spPr>
          <a:xfrm>
            <a:off x="0" y="0"/>
            <a:ext cx="1563039" cy="5143500"/>
          </a:xfrm>
          <a:prstGeom prst="rect">
            <a:avLst/>
          </a:prstGeom>
        </p:spPr>
      </p:pic>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1296" y="562372"/>
            <a:ext cx="7355160"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Disciplina</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36512" y="1416175"/>
            <a:ext cx="8723312" cy="2379711"/>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smtClean="0">
                <a:solidFill>
                  <a:schemeClr val="lt1"/>
                </a:solidFill>
                <a:effectLst>
                  <a:outerShdw blurRad="38100" dist="38100" dir="2700000" algn="tl">
                    <a:srgbClr val="000000">
                      <a:alpha val="43137"/>
                    </a:srgbClr>
                  </a:outerShdw>
                </a:effectLst>
              </a:rPr>
              <a:t>Entre </a:t>
            </a:r>
            <a:r>
              <a:rPr lang="es-PE" sz="2300" dirty="0">
                <a:solidFill>
                  <a:schemeClr val="lt1"/>
                </a:solidFill>
                <a:effectLst>
                  <a:outerShdw blurRad="38100" dist="38100" dir="2700000" algn="tl">
                    <a:srgbClr val="000000">
                      <a:alpha val="43137"/>
                    </a:srgbClr>
                  </a:outerShdw>
                </a:effectLst>
              </a:rPr>
              <a:t>otras estrategias están el prohibir su programa favorito, o su hora de juego con sus amigos o agregar trabajos domésticos adicionales.</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T. Berry Brazelton, y Joshua D. Sparrow, La disciplina: el método Brazelton (Bogotá, Colombia: Verticales de Bolsillo, 2009), 63 – 80</a:t>
            </a:r>
            <a:r>
              <a:rPr lang="es-PE" sz="2300" dirty="0" smtClean="0">
                <a:solidFill>
                  <a:schemeClr val="lt1"/>
                </a:solidFill>
                <a:effectLst>
                  <a:outerShdw blurRad="38100" dist="38100" dir="2700000" algn="tl">
                    <a:srgbClr val="000000">
                      <a:alpha val="43137"/>
                    </a:srgbClr>
                  </a:outerShdw>
                </a:effectLst>
              </a:rPr>
              <a:t>.</a:t>
            </a: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2">
            <a:extLst>
              <a:ext uri="{28A0092B-C50C-407E-A947-70E740481C1C}">
                <a14:useLocalDpi xmlns:a14="http://schemas.microsoft.com/office/drawing/2010/main" val="0"/>
              </a:ext>
            </a:extLst>
          </a:blip>
          <a:srcRect r="83004"/>
          <a:stretch/>
        </p:blipFill>
        <p:spPr>
          <a:xfrm>
            <a:off x="0" y="0"/>
            <a:ext cx="1554158" cy="5143500"/>
          </a:xfrm>
          <a:prstGeom prst="rect">
            <a:avLst/>
          </a:prstGeom>
        </p:spPr>
      </p:pic>
    </p:spTree>
    <p:extLst>
      <p:ext uri="{BB962C8B-B14F-4D97-AF65-F5344CB8AC3E}">
        <p14:creationId xmlns:p14="http://schemas.microsoft.com/office/powerpoint/2010/main" val="4219923828"/>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46348"/>
            <a:ext cx="7355160"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Dos asuntos de suma </a:t>
            </a:r>
            <a:r>
              <a:rPr lang="es-PE" sz="3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importancia</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36512" y="1223188"/>
            <a:ext cx="8723312" cy="2500690"/>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Para un niño, jugar es tan importante como comer. Los padres debemos jugar con nuestros hijos, pero no llevarlos a jugar nuestros juegos, sino introducirnos a sus juegos, volviéndonos niños con ellos o ellas, y de este modo, desde su espacio, podremos ganar un lugar de ventaja para influir en ellos</a:t>
            </a:r>
            <a:r>
              <a:rPr lang="es-PE" sz="2300" dirty="0" smtClean="0">
                <a:solidFill>
                  <a:schemeClr val="lt1"/>
                </a:solidFill>
                <a:effectLst>
                  <a:outerShdw blurRad="38100" dist="38100" dir="2700000" algn="tl">
                    <a:srgbClr val="000000">
                      <a:alpha val="43137"/>
                    </a:srgbClr>
                  </a:outerShdw>
                </a:effectLst>
              </a:rPr>
              <a:t>.</a:t>
            </a: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2">
            <a:extLst>
              <a:ext uri="{28A0092B-C50C-407E-A947-70E740481C1C}">
                <a14:useLocalDpi xmlns:a14="http://schemas.microsoft.com/office/drawing/2010/main" val="0"/>
              </a:ext>
            </a:extLst>
          </a:blip>
          <a:srcRect r="83004"/>
          <a:stretch/>
        </p:blipFill>
        <p:spPr>
          <a:xfrm>
            <a:off x="0" y="0"/>
            <a:ext cx="1554158" cy="5143500"/>
          </a:xfrm>
          <a:prstGeom prst="rect">
            <a:avLst/>
          </a:prstGeom>
        </p:spPr>
      </p:pic>
    </p:spTree>
  </p:cSld>
  <p:clrMapOvr>
    <a:masterClrMapping/>
  </p:clrMapOvr>
  <p:transition spd="slow">
    <p:randomBar dir="vert"/>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TotalTime>
  <Words>785</Words>
  <Application>Microsoft Office PowerPoint</Application>
  <PresentationFormat>Presentación en pantalla (16:9)</PresentationFormat>
  <Paragraphs>33</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Esperanza entre padres e hijos</vt:lpstr>
      <vt:lpstr>Presentación de PowerPoint</vt:lpstr>
      <vt:lpstr>Presentación de PowerPoint</vt:lpstr>
      <vt:lpstr>Presentación de PowerPoint</vt:lpstr>
      <vt:lpstr>Disciplina </vt:lpstr>
      <vt:lpstr>Disciplina </vt:lpstr>
      <vt:lpstr>Disciplina</vt:lpstr>
      <vt:lpstr>Disciplina</vt:lpstr>
      <vt:lpstr>Dos asuntos de suma importancia</vt:lpstr>
      <vt:lpstr>Dos asuntos de suma importancia</vt:lpstr>
      <vt:lpstr>Dos asuntos de suma importancia</vt:lpstr>
      <vt:lpstr>Dos asuntos de suma importancia</vt:lpstr>
      <vt:lpstr>Conclusión.</vt:lpstr>
    </vt:vector>
  </TitlesOfParts>
  <Company>Universidad Peuana Unión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Esperanza entre padres e hijos</dc:title>
  <dc:creator>Victoria  Martinez Tejada</dc:creator>
  <cp:lastModifiedBy>Click</cp:lastModifiedBy>
  <cp:revision>5</cp:revision>
  <dcterms:created xsi:type="dcterms:W3CDTF">2012-04-06T17:33:54Z</dcterms:created>
  <dcterms:modified xsi:type="dcterms:W3CDTF">2012-05-18T17:04:21Z</dcterms:modified>
</cp:coreProperties>
</file>