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66" r:id="rId2"/>
    <p:sldId id="265" r:id="rId3"/>
    <p:sldId id="257" r:id="rId4"/>
    <p:sldId id="267" r:id="rId5"/>
    <p:sldId id="258" r:id="rId6"/>
    <p:sldId id="268" r:id="rId7"/>
    <p:sldId id="259" r:id="rId8"/>
    <p:sldId id="260" r:id="rId9"/>
    <p:sldId id="269" r:id="rId10"/>
    <p:sldId id="261" r:id="rId11"/>
    <p:sldId id="262" r:id="rId12"/>
    <p:sldId id="263" r:id="rId13"/>
    <p:sldId id="264" r:id="rId14"/>
  </p:sldIdLst>
  <p:sldSz cx="9144000" cy="5143500" type="screen16x9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56" d="100"/>
          <a:sy n="156" d="100"/>
        </p:scale>
        <p:origin x="-72" y="-72"/>
      </p:cViewPr>
      <p:guideLst>
        <p:guide orient="horz" pos="1711"/>
        <p:guide pos="26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5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87A7-058A-9C4C-83FB-215435F66984}" type="datetimeFigureOut">
              <a:rPr lang="es-ES_tradnl" smtClean="0"/>
              <a:t>18/05/2012</a:t>
            </a:fld>
            <a:endParaRPr lang="es-ES_trad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56B5EF-DD8C-8640-B454-7631C5A68CE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87A7-058A-9C4C-83FB-215435F66984}" type="datetimeFigureOut">
              <a:rPr lang="es-ES_tradnl" smtClean="0"/>
              <a:t>18/05/2012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B5EF-DD8C-8640-B454-7631C5A68CE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87A7-058A-9C4C-83FB-215435F66984}" type="datetimeFigureOut">
              <a:rPr lang="es-ES_tradnl" smtClean="0"/>
              <a:t>18/05/2012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B5EF-DD8C-8640-B454-7631C5A68CE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87A7-058A-9C4C-83FB-215435F66984}" type="datetimeFigureOut">
              <a:rPr lang="es-ES_tradnl" smtClean="0"/>
              <a:t>18/05/2012</a:t>
            </a:fld>
            <a:endParaRPr lang="es-ES_trad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56B5EF-DD8C-8640-B454-7631C5A68CE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3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87A7-058A-9C4C-83FB-215435F66984}" type="datetimeFigureOut">
              <a:rPr lang="es-ES_tradnl" smtClean="0"/>
              <a:t>18/05/2012</a:t>
            </a:fld>
            <a:endParaRPr lang="es-ES_trad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56B5EF-DD8C-8640-B454-7631C5A68CE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87A7-058A-9C4C-83FB-215435F66984}" type="datetimeFigureOut">
              <a:rPr lang="es-ES_tradnl" smtClean="0"/>
              <a:t>18/05/2012</a:t>
            </a:fld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56B5EF-DD8C-8640-B454-7631C5A68CE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87A7-058A-9C4C-83FB-215435F66984}" type="datetimeFigureOut">
              <a:rPr lang="es-ES_tradnl" smtClean="0"/>
              <a:t>18/05/2012</a:t>
            </a:fld>
            <a:endParaRPr lang="es-ES_trad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56B5EF-DD8C-8640-B454-7631C5A68CE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87A7-058A-9C4C-83FB-215435F66984}" type="datetimeFigureOut">
              <a:rPr lang="es-ES_tradnl" smtClean="0"/>
              <a:t>18/05/2012</a:t>
            </a:fld>
            <a:endParaRPr lang="es-ES_trad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56B5EF-DD8C-8640-B454-7631C5A68CE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87A7-058A-9C4C-83FB-215435F66984}" type="datetimeFigureOut">
              <a:rPr lang="es-ES_tradnl" smtClean="0"/>
              <a:t>18/05/2012</a:t>
            </a:fld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56B5EF-DD8C-8640-B454-7631C5A68CE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87A7-058A-9C4C-83FB-215435F66984}" type="datetimeFigureOut">
              <a:rPr lang="es-ES_tradnl" smtClean="0"/>
              <a:t>18/05/2012</a:t>
            </a:fld>
            <a:endParaRPr lang="es-ES_trad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56B5EF-DD8C-8640-B454-7631C5A68CE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87A7-058A-9C4C-83FB-215435F66984}" type="datetimeFigureOut">
              <a:rPr lang="es-ES_tradnl" smtClean="0"/>
              <a:t>18/05/2012</a:t>
            </a:fld>
            <a:endParaRPr lang="es-ES_trad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56B5EF-DD8C-8640-B454-7631C5A68CE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1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39387A7-058A-9C4C-83FB-215435F66984}" type="datetimeFigureOut">
              <a:rPr lang="es-ES_tradnl" smtClean="0"/>
              <a:t>18/05/2012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156B5EF-DD8C-8640-B454-7631C5A68CE6}" type="slidenum">
              <a:rPr lang="es-ES_tradnl" smtClean="0"/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-3012"/>
            <a:ext cx="7715250" cy="5143500"/>
          </a:xfrm>
          <a:prstGeom prst="rect">
            <a:avLst/>
          </a:prstGeom>
          <a:effectLst>
            <a:softEdge rad="1016000"/>
          </a:effectLst>
        </p:spPr>
      </p:pic>
      <p:pic>
        <p:nvPicPr>
          <p:cNvPr id="4" name="Picture 3" descr="0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7"/>
          <a:stretch/>
        </p:blipFill>
        <p:spPr>
          <a:xfrm>
            <a:off x="-7868" y="3777735"/>
            <a:ext cx="9144000" cy="138630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0" y="1059582"/>
            <a:ext cx="4572000" cy="23042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_tradnl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Esperanza en la relación madre hijos</a:t>
            </a:r>
            <a:endParaRPr lang="en-US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84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92546"/>
            <a:ext cx="7715250" cy="5143500"/>
          </a:xfrm>
          <a:prstGeom prst="rect">
            <a:avLst/>
          </a:prstGeom>
          <a:effectLst>
            <a:softEdge rad="101600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44116"/>
            <a:ext cx="9036496" cy="3499842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/>
            <a:r>
              <a:rPr lang="es-PE" sz="2300" dirty="0">
                <a:solidFill>
                  <a:schemeClr val="lt1"/>
                </a:solidFill>
              </a:rPr>
              <a:t>El padre y la madre, en acuerdo, “la madre que ha vigilado todo el desarrollo de la mente desde la infancia, y conoce su disposición natural, es la que está mejor preparada para aconsejar a sus hijos. ¿Quién puede decir como la madre, ayudada por el padre, cuáles son los rasgos de carácter que deben ser refrenados y mantenidos en jaque?”.</a:t>
            </a:r>
            <a:endParaRPr lang="es-ES_tradnl" sz="2300" dirty="0">
              <a:solidFill>
                <a:schemeClr val="lt1"/>
              </a:solidFill>
            </a:endParaRPr>
          </a:p>
          <a:p>
            <a:pPr marL="1611313" indent="-268288"/>
            <a:r>
              <a:rPr lang="es-PE" sz="2300" dirty="0">
                <a:solidFill>
                  <a:schemeClr val="lt1"/>
                </a:solidFill>
              </a:rPr>
              <a:t>Elena de White, El hogar </a:t>
            </a:r>
            <a:r>
              <a:rPr lang="es-PE" sz="2300" dirty="0" smtClean="0">
                <a:solidFill>
                  <a:schemeClr val="lt1"/>
                </a:solidFill>
              </a:rPr>
              <a:t>cristiano </a:t>
            </a:r>
            <a:r>
              <a:rPr lang="es-PE" sz="1800" dirty="0" smtClean="0">
                <a:solidFill>
                  <a:schemeClr val="lt1"/>
                </a:solidFill>
              </a:rPr>
              <a:t>(Mountain View</a:t>
            </a:r>
            <a:r>
              <a:rPr lang="es-PE" sz="1800" dirty="0">
                <a:solidFill>
                  <a:schemeClr val="lt1"/>
                </a:solidFill>
              </a:rPr>
              <a:t>, Calif.: Publicaciones Interamericanas, 1975), 171</a:t>
            </a:r>
            <a:r>
              <a:rPr lang="es-PE" sz="1800" dirty="0" smtClean="0">
                <a:solidFill>
                  <a:schemeClr val="lt1"/>
                </a:solidFill>
              </a:rPr>
              <a:t>.</a:t>
            </a:r>
            <a:endParaRPr lang="es-ES_tradnl" sz="1800" dirty="0">
              <a:solidFill>
                <a:schemeClr val="lt1"/>
              </a:solidFill>
            </a:endParaRPr>
          </a:p>
        </p:txBody>
      </p:sp>
      <p:pic>
        <p:nvPicPr>
          <p:cNvPr id="6" name="Picture 5" descr="00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22"/>
          <a:stretch/>
        </p:blipFill>
        <p:spPr>
          <a:xfrm>
            <a:off x="0" y="0"/>
            <a:ext cx="9144000" cy="10584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92546"/>
            <a:ext cx="7715250" cy="5143500"/>
          </a:xfrm>
          <a:prstGeom prst="rect">
            <a:avLst/>
          </a:prstGeom>
          <a:effectLst>
            <a:softEdge rad="101600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419623"/>
            <a:ext cx="9036496" cy="2304256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/>
            <a:r>
              <a:rPr lang="es-PE" sz="2300" dirty="0">
                <a:solidFill>
                  <a:schemeClr val="lt1"/>
                </a:solidFill>
              </a:rPr>
              <a:t>El criar niñas es uno de los desafíos más grandes que tiene una pareja, porque no solo crían a un ser humano, sino a quien será parte importantísima de la formación de un nuevo hogar, y quien tendrá también la labor delicada de formar el carácter de los hijos</a:t>
            </a:r>
            <a:r>
              <a:rPr lang="es-PE" sz="2300" dirty="0" smtClean="0">
                <a:solidFill>
                  <a:schemeClr val="lt1"/>
                </a:solidFill>
              </a:rPr>
              <a:t>.</a:t>
            </a:r>
            <a:endParaRPr lang="es-ES_tradnl" sz="2300" dirty="0">
              <a:solidFill>
                <a:schemeClr val="lt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733823"/>
            <a:ext cx="7543800" cy="6858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PE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Criando niñas</a:t>
            </a:r>
            <a:endParaRPr lang="es-ES_tradnl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0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85"/>
          <a:stretch/>
        </p:blipFill>
        <p:spPr>
          <a:xfrm>
            <a:off x="0" y="0"/>
            <a:ext cx="1546726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92546"/>
            <a:ext cx="7715250" cy="5143500"/>
          </a:xfrm>
          <a:prstGeom prst="rect">
            <a:avLst/>
          </a:prstGeom>
          <a:effectLst>
            <a:softEdge rad="101600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586359"/>
            <a:ext cx="8676456" cy="3857599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/>
            <a:r>
              <a:rPr lang="es-PE" sz="2300" dirty="0">
                <a:solidFill>
                  <a:schemeClr val="lt1"/>
                </a:solidFill>
              </a:rPr>
              <a:t>El cariño que sus padres puedan entregarle la protegerá de estar acompañada de jovencitos, en planes de romances indebidos en la adolescencia. La presencia de los padres ayudará a formar en las niñas seguridad y confianza. La presencia de los padres no solo es en cuerpo sino también en intereses, dialogo, comprensión y juegos, por supuesto, para que la niña sepa desde pequeña que puede contar con sus padres en los momentos de crisis</a:t>
            </a:r>
            <a:r>
              <a:rPr lang="es-PE" sz="2300" dirty="0" smtClean="0">
                <a:solidFill>
                  <a:schemeClr val="lt1"/>
                </a:solidFill>
              </a:rPr>
              <a:t>.</a:t>
            </a:r>
            <a:endParaRPr lang="es-ES_tradnl" sz="2300" dirty="0">
              <a:solidFill>
                <a:schemeClr val="lt1"/>
              </a:solidFill>
            </a:endParaRPr>
          </a:p>
        </p:txBody>
      </p:sp>
      <p:pic>
        <p:nvPicPr>
          <p:cNvPr id="7" name="Picture 6" descr="0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62"/>
          <a:stretch/>
        </p:blipFill>
        <p:spPr>
          <a:xfrm>
            <a:off x="0" y="0"/>
            <a:ext cx="1603711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92546"/>
            <a:ext cx="7715250" cy="5143500"/>
          </a:xfrm>
          <a:prstGeom prst="rect">
            <a:avLst/>
          </a:prstGeom>
          <a:effectLst>
            <a:softEdge rad="101600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62367" y="1268711"/>
            <a:ext cx="9001000" cy="2959223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/>
            <a:r>
              <a:rPr lang="es-PE" sz="2300" dirty="0">
                <a:solidFill>
                  <a:schemeClr val="lt1"/>
                </a:solidFill>
              </a:rPr>
              <a:t>Cuando la madre debe asumir la crianza y educación de los hijos sola, debe recordar que Dios mismo la cuida y ayuda. Nadie podrá hacer la veces de un padre para un niño, pero el afecto masculino puede ser aprovechado por el niño de un abuelo o un tío saludable, y ellos, aunque muy afectuosos, no reemplazaran totalmente el rol de un papá.</a:t>
            </a:r>
            <a:endParaRPr lang="es-ES_tradnl" sz="2300" dirty="0">
              <a:solidFill>
                <a:schemeClr val="lt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604288"/>
            <a:ext cx="7543800" cy="6858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PE" sz="3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Estoy</a:t>
            </a:r>
            <a:r>
              <a:rPr lang="es-P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s-PE" sz="3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sola</a:t>
            </a:r>
            <a:endParaRPr lang="es-ES_tradn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0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63"/>
          <a:stretch/>
        </p:blipFill>
        <p:spPr>
          <a:xfrm>
            <a:off x="0" y="0"/>
            <a:ext cx="1530445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8" y="20538"/>
            <a:ext cx="9144000" cy="51435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36512" y="1203598"/>
            <a:ext cx="9217024" cy="2383159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s-PE" sz="2300" dirty="0"/>
              <a:t>Una gran responsabilidad: “Mujer virtuosa, ¿quién la hallará? Porque su estima sobrepasa largamente a la de las piedras preciosas” </a:t>
            </a:r>
            <a:r>
              <a:rPr lang="es-PE" sz="1800" dirty="0"/>
              <a:t>(Pro 31:10</a:t>
            </a:r>
            <a:r>
              <a:rPr lang="es-PE" sz="1800" dirty="0" smtClean="0"/>
              <a:t>)</a:t>
            </a:r>
            <a:endParaRPr lang="es-ES_tradnl" sz="1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.jpg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92546"/>
            <a:ext cx="7715250" cy="5143500"/>
          </a:xfrm>
          <a:prstGeom prst="rect">
            <a:avLst/>
          </a:prstGeom>
          <a:effectLst>
            <a:softEdge rad="101600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555526"/>
            <a:ext cx="8676456" cy="4032448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/>
            <a:r>
              <a:rPr lang="es-PE" sz="2300" dirty="0"/>
              <a:t>“Y ante todo, la madre necesita disciplinarse estrictamente y cultivar todas las facultades y los afectos de la mente y el corazón, para no tener un carácter distorsionado o unilateral y dejar en sus vástagos las señales de su deficiencia o excentricidad. Muchas madres necesitan ser llevadas a ver la positiva necesidad de un cambio en sus propósitos y caracteres a fin de realizar aceptablemente los deberes que voluntariamente han asumido al contraer matrimonio…</a:t>
            </a:r>
            <a:endParaRPr lang="es-ES_tradnl" sz="2300" dirty="0"/>
          </a:p>
        </p:txBody>
      </p:sp>
      <p:pic>
        <p:nvPicPr>
          <p:cNvPr id="5" name="Picture 4" descr="0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174"/>
          <a:stretch/>
        </p:blipFill>
        <p:spPr>
          <a:xfrm>
            <a:off x="0" y="0"/>
            <a:ext cx="1538585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92546"/>
            <a:ext cx="7715250" cy="5143500"/>
          </a:xfrm>
          <a:prstGeom prst="rect">
            <a:avLst/>
          </a:prstGeom>
          <a:effectLst>
            <a:softEdge rad="101600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31590"/>
            <a:ext cx="8892480" cy="2808312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lvl="1" indent="-268288"/>
            <a:r>
              <a:rPr lang="es-PE" sz="2300" dirty="0"/>
              <a:t>…Los conductos de la utilidad de la mujer pueden ampliarse y su influencia puede extenderse hasta un grado casi ilimitado si ella quiere dar la debida atención a estos asuntos, los cuales atañen al destino de la humanidad”.</a:t>
            </a:r>
            <a:endParaRPr lang="es-ES_tradnl" sz="2300" dirty="0"/>
          </a:p>
          <a:p>
            <a:pPr marL="1611313" indent="-268288"/>
            <a:r>
              <a:rPr lang="es-PE" sz="2300" dirty="0"/>
              <a:t>Elena de White, Conducción del niño </a:t>
            </a:r>
            <a:r>
              <a:rPr lang="es-PE" sz="1800" dirty="0"/>
              <a:t>(Bogotá: Asociación Publicadora Interamericana, 2002), 68.</a:t>
            </a:r>
            <a:endParaRPr lang="es-ES_tradnl" sz="1800" dirty="0"/>
          </a:p>
        </p:txBody>
      </p:sp>
      <p:pic>
        <p:nvPicPr>
          <p:cNvPr id="4" name="Picture 3" descr="0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71"/>
          <a:stretch/>
        </p:blipFill>
        <p:spPr>
          <a:xfrm>
            <a:off x="0" y="0"/>
            <a:ext cx="16851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228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92546"/>
            <a:ext cx="7715250" cy="5143500"/>
          </a:xfrm>
          <a:prstGeom prst="rect">
            <a:avLst/>
          </a:prstGeom>
          <a:effectLst>
            <a:softEdge rad="101600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15566"/>
            <a:ext cx="8820472" cy="3312368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/>
            <a:r>
              <a:rPr lang="es-PE" sz="2300" dirty="0"/>
              <a:t>“La madre, al contemplar al hijo que ha sido entregado a su cuidado, bien podría preguntarse con profunda ansiedad: ¿Cuál es el gran blanco y objetivo de su educación? ¿Consiste en capacitarlo para la vida y sus deberes, en calificarlo para ocupar una posición honrosa en el mundo, para hacer el bien, para beneficiar a sus semejantes, y para ganar alguna vez la recompensa de los justos" si es así, entonces…</a:t>
            </a:r>
            <a:endParaRPr lang="es-ES_tradnl" sz="2300" dirty="0"/>
          </a:p>
        </p:txBody>
      </p:sp>
      <p:pic>
        <p:nvPicPr>
          <p:cNvPr id="4" name="Picture 3" descr="0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40"/>
          <a:stretch/>
        </p:blipFill>
        <p:spPr>
          <a:xfrm>
            <a:off x="0" y="0"/>
            <a:ext cx="1587429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92546"/>
            <a:ext cx="7715250" cy="5143500"/>
          </a:xfrm>
          <a:prstGeom prst="rect">
            <a:avLst/>
          </a:prstGeom>
          <a:effectLst>
            <a:softEdge rad="101600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203598"/>
            <a:ext cx="8820472" cy="2664296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lvl="1" indent="-268288"/>
            <a:r>
              <a:rPr lang="es-PE" sz="2300" dirty="0"/>
              <a:t>…entonces la primera lección que debe enseñársele es la del dominio propio; porque ninguna persona indisciplinada y testaruda puede esperar tener éxito en este mundo o recompensa en el venidero”.</a:t>
            </a:r>
            <a:endParaRPr lang="es-ES_tradnl" sz="2300" dirty="0"/>
          </a:p>
          <a:p>
            <a:pPr marL="1611313" indent="-268288"/>
            <a:r>
              <a:rPr lang="es-PE" sz="2300" dirty="0"/>
              <a:t>Elena de White, Conducción del niño</a:t>
            </a:r>
            <a:r>
              <a:rPr lang="es-PE" sz="1800" dirty="0"/>
              <a:t> (Bogotá: Asociación Publicadora Interamericana, 2002), 84.</a:t>
            </a:r>
            <a:endParaRPr lang="es-ES_tradnl" sz="1800" dirty="0"/>
          </a:p>
        </p:txBody>
      </p:sp>
      <p:pic>
        <p:nvPicPr>
          <p:cNvPr id="4" name="Picture 3" descr="0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07"/>
          <a:stretch/>
        </p:blipFill>
        <p:spPr>
          <a:xfrm>
            <a:off x="0" y="0"/>
            <a:ext cx="15630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79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92546"/>
            <a:ext cx="7715250" cy="5143500"/>
          </a:xfrm>
          <a:prstGeom prst="rect">
            <a:avLst/>
          </a:prstGeom>
          <a:effectLst>
            <a:softEdge rad="101600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419622"/>
            <a:ext cx="8676456" cy="2304256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/>
            <a:r>
              <a:rPr lang="es-PE" sz="2300" dirty="0">
                <a:solidFill>
                  <a:schemeClr val="lt1"/>
                </a:solidFill>
              </a:rPr>
              <a:t>Hijos, no viven ustedes en una pensión, sino en un hogar. Háganse hábiles en los sencillos y necesarios deberes del hogar: cocinar, barrer, lavar, limpiar, recoger y poner las cosas en su lugar. No se dejen llevar por la pereza y la indolencia</a:t>
            </a:r>
            <a:r>
              <a:rPr lang="es-PE" sz="2300" dirty="0" smtClean="0">
                <a:solidFill>
                  <a:schemeClr val="lt1"/>
                </a:solidFill>
              </a:rPr>
              <a:t>.</a:t>
            </a:r>
            <a:endParaRPr lang="es-ES_tradnl" sz="2300" dirty="0">
              <a:solidFill>
                <a:schemeClr val="lt1"/>
              </a:solidFill>
            </a:endParaRPr>
          </a:p>
        </p:txBody>
      </p:sp>
      <p:pic>
        <p:nvPicPr>
          <p:cNvPr id="4" name="Picture 3" descr="0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29"/>
          <a:stretch/>
        </p:blipFill>
        <p:spPr>
          <a:xfrm>
            <a:off x="0" y="0"/>
            <a:ext cx="1579289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92546"/>
            <a:ext cx="7715250" cy="5143500"/>
          </a:xfrm>
          <a:prstGeom prst="rect">
            <a:avLst/>
          </a:prstGeom>
          <a:effectLst>
            <a:softEdge rad="101600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491631"/>
            <a:ext cx="8964488" cy="2376264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indent="-268288"/>
            <a:r>
              <a:rPr lang="es-PE" sz="2300" dirty="0">
                <a:solidFill>
                  <a:schemeClr val="lt1"/>
                </a:solidFill>
              </a:rPr>
              <a:t>“El padre de niños varones debe tratar íntimamente con sus hijos, darles el beneficio de su experiencia mayor, y hablar con ellos con tanta sencillez y ternura… Puede resultar muy difícil para la madre ejercer dominio propio y dirigir sabiamente la educación de sus </a:t>
            </a:r>
            <a:r>
              <a:rPr lang="es-PE" sz="2300" dirty="0" smtClean="0">
                <a:solidFill>
                  <a:schemeClr val="lt1"/>
                </a:solidFill>
              </a:rPr>
              <a:t>hijos…</a:t>
            </a:r>
            <a:endParaRPr lang="es-ES_tradnl" sz="2300" dirty="0">
              <a:solidFill>
                <a:schemeClr val="lt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843558"/>
            <a:ext cx="7543800" cy="541784"/>
          </a:xfr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PE" sz="3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Criando varones</a:t>
            </a:r>
            <a:endParaRPr lang="es-ES_tradnl" sz="3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00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96"/>
          <a:stretch/>
        </p:blipFill>
        <p:spPr>
          <a:xfrm>
            <a:off x="0" y="0"/>
            <a:ext cx="1554867" cy="5143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65"/>
          <a:stretch/>
        </p:blipFill>
        <p:spPr>
          <a:xfrm>
            <a:off x="0" y="0"/>
            <a:ext cx="9144000" cy="11642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5.jpg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92546"/>
            <a:ext cx="7715250" cy="5143500"/>
          </a:xfrm>
          <a:prstGeom prst="rect">
            <a:avLst/>
          </a:prstGeom>
          <a:effectLst>
            <a:softEdge rad="1016000"/>
          </a:effec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63637"/>
            <a:ext cx="8964488" cy="2088233"/>
          </a:xfrm>
          <a:solidFill>
            <a:srgbClr val="1B0D0A">
              <a:alpha val="40000"/>
            </a:srgbClr>
          </a:solidFill>
          <a:ln>
            <a:gradFill flip="none" rotWithShape="1">
              <a:gsLst>
                <a:gs pos="0">
                  <a:schemeClr val="dk1">
                    <a:shade val="50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611313" lvl="1" indent="0">
              <a:buNone/>
            </a:pPr>
            <a:r>
              <a:rPr lang="es-PE" sz="2300" dirty="0" smtClean="0">
                <a:solidFill>
                  <a:schemeClr val="lt1"/>
                </a:solidFill>
              </a:rPr>
              <a:t>…En </a:t>
            </a:r>
            <a:r>
              <a:rPr lang="es-PE" sz="2300" dirty="0">
                <a:solidFill>
                  <a:schemeClr val="lt1"/>
                </a:solidFill>
              </a:rPr>
              <a:t>tal caso, el padre debe asumir una parte mayor de la carga.  Debe resolver que hará los esfuerzos más decididos para salvar a sus hijos”.</a:t>
            </a:r>
            <a:endParaRPr lang="es-ES_tradnl" sz="2300" dirty="0">
              <a:solidFill>
                <a:schemeClr val="lt1"/>
              </a:solidFill>
            </a:endParaRPr>
          </a:p>
          <a:p>
            <a:pPr marL="1611313" indent="-268288"/>
            <a:r>
              <a:rPr lang="es-PE" sz="2300" dirty="0">
                <a:solidFill>
                  <a:schemeClr val="lt1"/>
                </a:solidFill>
              </a:rPr>
              <a:t>Elena de White, El hogar cristiano  </a:t>
            </a:r>
            <a:r>
              <a:rPr lang="es-PE" sz="1800" dirty="0">
                <a:solidFill>
                  <a:schemeClr val="lt1"/>
                </a:solidFill>
              </a:rPr>
              <a:t>(Mountain View, Calif.: Publicaciones Interamericanas, 1975), 199</a:t>
            </a:r>
            <a:r>
              <a:rPr lang="es-PE" sz="1800" dirty="0" smtClean="0">
                <a:solidFill>
                  <a:schemeClr val="lt1"/>
                </a:solidFill>
              </a:rPr>
              <a:t>.</a:t>
            </a:r>
            <a:endParaRPr lang="es-ES_tradnl"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18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102</TotalTime>
  <Words>762</Words>
  <Application>Microsoft Office PowerPoint</Application>
  <PresentationFormat>Presentación en pantalla (16:9)</PresentationFormat>
  <Paragraphs>20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Elemental</vt:lpstr>
      <vt:lpstr>Esperanza en la relación madre hijos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Criando varones</vt:lpstr>
      <vt:lpstr>Presentación de PowerPoint</vt:lpstr>
      <vt:lpstr>Presentación de PowerPoint</vt:lpstr>
      <vt:lpstr>Criando niñas</vt:lpstr>
      <vt:lpstr>Presentación de PowerPoint</vt:lpstr>
      <vt:lpstr>Estoy sola</vt:lpstr>
    </vt:vector>
  </TitlesOfParts>
  <Company>Universidad Peuana Unión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Esperanza en la relación madre hijos</dc:title>
  <dc:creator>Victoria  Martinez Tejada</dc:creator>
  <cp:lastModifiedBy>Click</cp:lastModifiedBy>
  <cp:revision>11</cp:revision>
  <dcterms:created xsi:type="dcterms:W3CDTF">2012-04-06T17:50:48Z</dcterms:created>
  <dcterms:modified xsi:type="dcterms:W3CDTF">2012-05-18T17:06:10Z</dcterms:modified>
</cp:coreProperties>
</file>