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09"/>
  </p:notesMasterIdLst>
  <p:sldIdLst>
    <p:sldId id="360"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3" d="100"/>
          <a:sy n="43"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3" d="100"/>
          <a:sy n="43" d="100"/>
        </p:scale>
        <p:origin x="-1478" y="-8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0EB2236-83D7-491A-AC89-A4E0DCE1FD4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a:ea typeface="+mn-ea"/>
        <a:cs typeface="+mn-cs"/>
      </a:defRPr>
    </a:lvl1pPr>
    <a:lvl2pPr marL="457200" algn="l" rtl="0" eaLnBrk="0" fontAlgn="base" hangingPunct="0">
      <a:spcBef>
        <a:spcPct val="30000"/>
      </a:spcBef>
      <a:spcAft>
        <a:spcPct val="0"/>
      </a:spcAft>
      <a:defRPr sz="1200" kern="1200">
        <a:solidFill>
          <a:schemeClr val="tx1"/>
        </a:solidFill>
        <a:latin typeface="Times New Roman"/>
        <a:ea typeface="+mn-ea"/>
        <a:cs typeface="+mn-cs"/>
      </a:defRPr>
    </a:lvl2pPr>
    <a:lvl3pPr marL="914400" algn="l" rtl="0" eaLnBrk="0" fontAlgn="base" hangingPunct="0">
      <a:spcBef>
        <a:spcPct val="30000"/>
      </a:spcBef>
      <a:spcAft>
        <a:spcPct val="0"/>
      </a:spcAft>
      <a:defRPr sz="1200" kern="1200">
        <a:solidFill>
          <a:schemeClr val="tx1"/>
        </a:solidFill>
        <a:latin typeface="Times New Roman"/>
        <a:ea typeface="+mn-ea"/>
        <a:cs typeface="+mn-cs"/>
      </a:defRPr>
    </a:lvl3pPr>
    <a:lvl4pPr marL="1371600" algn="l" rtl="0" eaLnBrk="0" fontAlgn="base" hangingPunct="0">
      <a:spcBef>
        <a:spcPct val="30000"/>
      </a:spcBef>
      <a:spcAft>
        <a:spcPct val="0"/>
      </a:spcAft>
      <a:defRPr sz="1200" kern="1200">
        <a:solidFill>
          <a:schemeClr val="tx1"/>
        </a:solidFill>
        <a:latin typeface="Times New Roman"/>
        <a:ea typeface="+mn-ea"/>
        <a:cs typeface="+mn-cs"/>
      </a:defRPr>
    </a:lvl4pPr>
    <a:lvl5pPr marL="1828800" algn="l" rtl="0" eaLnBrk="0" fontAlgn="base" hangingPunct="0">
      <a:spcBef>
        <a:spcPct val="30000"/>
      </a:spcBef>
      <a:spcAft>
        <a:spcPct val="0"/>
      </a:spcAft>
      <a:defRPr sz="1200" kern="1200">
        <a:solidFill>
          <a:schemeClr val="tx1"/>
        </a:solidFill>
        <a:latin typeface="Times New Roman"/>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AD34EE-214E-4FFC-9258-F59100833507}" type="slidenum">
              <a:rPr lang="en-US"/>
              <a:pPr/>
              <a:t>2</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F7D4B8-F0A3-416F-ABC6-2B32B490A2F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0C003E5-C089-4B15-8BE5-75F38181374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516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F2C53BF-4C98-4BF7-ADE3-0575AFDCA72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F127D7A-D30B-44C8-B90E-005F1DB2249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8072832-897B-4675-B9A7-927CE07A5E7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F91DF82-48ED-48AE-9FA9-6B535BD6E65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03C3541-3844-4738-89A4-F0DA64B7949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DE60CDC-7FF2-4099-8B70-D8F7A56D380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45EB84E-061C-41EE-B7F5-E36BDB2F652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D0BB97A-C932-4650-94A5-EA200E5C101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CBFB7DE-E591-4740-B16C-695BC39EF4E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Haga clic para modificar el estilo de título del patrón</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FEC637A-FA77-487C-9150-E7328D9BAC8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a:defRPr>
      </a:lvl2pPr>
      <a:lvl3pPr algn="ctr" rtl="0" eaLnBrk="0" fontAlgn="base" hangingPunct="0">
        <a:spcBef>
          <a:spcPct val="0"/>
        </a:spcBef>
        <a:spcAft>
          <a:spcPct val="0"/>
        </a:spcAft>
        <a:defRPr sz="4400">
          <a:solidFill>
            <a:schemeClr val="tx2"/>
          </a:solidFill>
          <a:latin typeface="Times New Roman"/>
        </a:defRPr>
      </a:lvl3pPr>
      <a:lvl4pPr algn="ctr" rtl="0" eaLnBrk="0" fontAlgn="base" hangingPunct="0">
        <a:spcBef>
          <a:spcPct val="0"/>
        </a:spcBef>
        <a:spcAft>
          <a:spcPct val="0"/>
        </a:spcAft>
        <a:defRPr sz="4400">
          <a:solidFill>
            <a:schemeClr val="tx2"/>
          </a:solidFill>
          <a:latin typeface="Times New Roman"/>
        </a:defRPr>
      </a:lvl4pPr>
      <a:lvl5pPr algn="ctr" rtl="0" eaLnBrk="0" fontAlgn="base" hangingPunct="0">
        <a:spcBef>
          <a:spcPct val="0"/>
        </a:spcBef>
        <a:spcAft>
          <a:spcPct val="0"/>
        </a:spcAft>
        <a:defRPr sz="4400">
          <a:solidFill>
            <a:schemeClr val="tx2"/>
          </a:solidFill>
          <a:latin typeface="Times New Roman"/>
        </a:defRPr>
      </a:lvl5pPr>
      <a:lvl6pPr marL="457200" algn="ctr" rtl="0" eaLnBrk="0" fontAlgn="base" hangingPunct="0">
        <a:spcBef>
          <a:spcPct val="0"/>
        </a:spcBef>
        <a:spcAft>
          <a:spcPct val="0"/>
        </a:spcAft>
        <a:defRPr sz="4400">
          <a:solidFill>
            <a:schemeClr val="tx2"/>
          </a:solidFill>
          <a:latin typeface="Times New Roman"/>
        </a:defRPr>
      </a:lvl6pPr>
      <a:lvl7pPr marL="914400" algn="ctr" rtl="0" eaLnBrk="0" fontAlgn="base" hangingPunct="0">
        <a:spcBef>
          <a:spcPct val="0"/>
        </a:spcBef>
        <a:spcAft>
          <a:spcPct val="0"/>
        </a:spcAft>
        <a:defRPr sz="4400">
          <a:solidFill>
            <a:schemeClr val="tx2"/>
          </a:solidFill>
          <a:latin typeface="Times New Roman"/>
        </a:defRPr>
      </a:lvl7pPr>
      <a:lvl8pPr marL="1371600" algn="ctr" rtl="0" eaLnBrk="0" fontAlgn="base" hangingPunct="0">
        <a:spcBef>
          <a:spcPct val="0"/>
        </a:spcBef>
        <a:spcAft>
          <a:spcPct val="0"/>
        </a:spcAft>
        <a:defRPr sz="4400">
          <a:solidFill>
            <a:schemeClr val="tx2"/>
          </a:solidFill>
          <a:latin typeface="Times New Roman"/>
        </a:defRPr>
      </a:lvl8pPr>
      <a:lvl9pPr marL="1828800" algn="ctr" rtl="0" eaLnBrk="0" fontAlgn="base" hangingPunct="0">
        <a:spcBef>
          <a:spcPct val="0"/>
        </a:spcBef>
        <a:spcAft>
          <a:spcPct val="0"/>
        </a:spcAft>
        <a:defRPr sz="4400">
          <a:solidFill>
            <a:schemeClr val="tx2"/>
          </a:solidFill>
          <a:latin typeface="Times New Roman"/>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143000"/>
            <a:ext cx="7332483" cy="3416320"/>
          </a:xfrm>
          <a:prstGeom prst="rect">
            <a:avLst/>
          </a:prstGeom>
          <a:noFill/>
        </p:spPr>
        <p:txBody>
          <a:bodyPr wrap="square" lIns="91440" tIns="45720" rIns="91440" bIns="45720">
            <a:spAutoFit/>
          </a:bodyPr>
          <a:lstStyle/>
          <a:p>
            <a:pPr algn="ctr"/>
            <a:r>
              <a:rPr lang="en-US" sz="72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Como </a:t>
            </a:r>
            <a:r>
              <a:rPr lang="en-US" sz="7200" b="1" cap="none"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hacer</a:t>
            </a:r>
            <a:r>
              <a:rPr lang="en-US" sz="72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del </a:t>
            </a:r>
            <a:r>
              <a:rPr lang="en-US" sz="7200" b="1" cap="none"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Sabado</a:t>
            </a:r>
            <a:endParaRPr lang="en-US" sz="72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r>
              <a:rPr lang="en-US" sz="72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Una</a:t>
            </a:r>
            <a:r>
              <a:rPr lang="en-US"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72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delicia</a:t>
            </a:r>
            <a:endParaRPr lang="en-US" sz="72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3" name="Picture 2" descr="LOGO.jpg"/>
          <p:cNvPicPr>
            <a:picLocks noChangeAspect="1"/>
          </p:cNvPicPr>
          <p:nvPr/>
        </p:nvPicPr>
        <p:blipFill>
          <a:blip r:embed="rId2" cstate="print">
            <a:clrChange>
              <a:clrFrom>
                <a:srgbClr val="FEFEFE"/>
              </a:clrFrom>
              <a:clrTo>
                <a:srgbClr val="FEFEFE">
                  <a:alpha val="0"/>
                </a:srgbClr>
              </a:clrTo>
            </a:clrChange>
            <a:lum bright="20000"/>
          </a:blip>
          <a:stretch>
            <a:fillRect/>
          </a:stretch>
        </p:blipFill>
        <p:spPr>
          <a:xfrm>
            <a:off x="152400" y="1828800"/>
            <a:ext cx="2091944" cy="2209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685800" y="762000"/>
            <a:ext cx="7848600" cy="228758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7. Aprenda a identificar árboles (consiga  un libro para diferenciar las especies).</a:t>
            </a:r>
            <a:endParaRPr lang="en-US"/>
          </a:p>
        </p:txBody>
      </p:sp>
      <p:pic>
        <p:nvPicPr>
          <p:cNvPr id="13316" name="Picture 4" descr="E:\My Pictures\paisaje.jpg"/>
          <p:cNvPicPr>
            <a:picLocks noChangeAspect="1" noChangeArrowheads="1"/>
          </p:cNvPicPr>
          <p:nvPr/>
        </p:nvPicPr>
        <p:blipFill>
          <a:blip r:embed="rId2" cstate="print"/>
          <a:srcRect/>
          <a:stretch>
            <a:fillRect/>
          </a:stretch>
        </p:blipFill>
        <p:spPr bwMode="auto">
          <a:xfrm>
            <a:off x="1143000" y="3733800"/>
            <a:ext cx="3505200" cy="2633663"/>
          </a:xfrm>
          <a:prstGeom prst="rect">
            <a:avLst/>
          </a:prstGeom>
          <a:noFill/>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533400" y="1752600"/>
            <a:ext cx="7848600" cy="8239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97. Vaya a la iglesia.</a:t>
            </a:r>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533400" y="1752600"/>
            <a:ext cx="7848600" cy="15557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98. Invite a alguien a ir a la iglesia con usted.</a:t>
            </a:r>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533400" y="609600"/>
            <a:ext cx="7848600" cy="30194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99. Hable con los miembros más ancianos de su iglesia sobre lo que Dios ha hecho por ellos.</a:t>
            </a:r>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609600" y="609600"/>
            <a:ext cx="7848600" cy="228758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100. Decidan como familia qué planean hacer el próximo sábado.</a:t>
            </a:r>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609600" y="838200"/>
            <a:ext cx="7848600" cy="954107"/>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2000" dirty="0" err="1">
                <a:solidFill>
                  <a:schemeClr val="bg1"/>
                </a:solidFill>
              </a:rPr>
              <a:t>Basado</a:t>
            </a:r>
            <a:r>
              <a:rPr lang="en-US" sz="2000" dirty="0">
                <a:solidFill>
                  <a:schemeClr val="bg1"/>
                </a:solidFill>
              </a:rPr>
              <a:t> en un </a:t>
            </a:r>
            <a:r>
              <a:rPr lang="en-US" sz="2000" dirty="0" err="1">
                <a:solidFill>
                  <a:schemeClr val="bg1"/>
                </a:solidFill>
              </a:rPr>
              <a:t>artículo</a:t>
            </a:r>
            <a:r>
              <a:rPr lang="en-US" sz="2000" dirty="0">
                <a:solidFill>
                  <a:schemeClr val="bg1"/>
                </a:solidFill>
              </a:rPr>
              <a:t> </a:t>
            </a:r>
            <a:r>
              <a:rPr lang="en-US" sz="2000" dirty="0" err="1">
                <a:solidFill>
                  <a:schemeClr val="bg1"/>
                </a:solidFill>
              </a:rPr>
              <a:t>escrito</a:t>
            </a:r>
            <a:r>
              <a:rPr lang="en-US" sz="2000" dirty="0">
                <a:solidFill>
                  <a:schemeClr val="bg1"/>
                </a:solidFill>
              </a:rPr>
              <a:t> </a:t>
            </a:r>
            <a:r>
              <a:rPr lang="en-US" sz="2000" dirty="0" err="1">
                <a:solidFill>
                  <a:schemeClr val="bg1"/>
                </a:solidFill>
              </a:rPr>
              <a:t>por</a:t>
            </a:r>
            <a:r>
              <a:rPr lang="en-US" sz="2000" dirty="0">
                <a:solidFill>
                  <a:schemeClr val="bg1"/>
                </a:solidFill>
              </a:rPr>
              <a:t> el </a:t>
            </a:r>
            <a:r>
              <a:rPr lang="en-US" sz="2000" dirty="0" smtClean="0">
                <a:solidFill>
                  <a:schemeClr val="bg1"/>
                </a:solidFill>
              </a:rPr>
              <a:t>Pastor </a:t>
            </a:r>
            <a:r>
              <a:rPr lang="en-US" sz="2000" dirty="0">
                <a:solidFill>
                  <a:schemeClr val="bg1"/>
                </a:solidFill>
              </a:rPr>
              <a:t>Glenn Holland.</a:t>
            </a:r>
          </a:p>
          <a:p>
            <a:pPr algn="ctr">
              <a:spcBef>
                <a:spcPct val="50000"/>
              </a:spcBef>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533400" y="1447800"/>
            <a:ext cx="7848600" cy="8239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8. Visite a un enfermo.</a:t>
            </a:r>
            <a:endParaRPr lang="en-US"/>
          </a:p>
        </p:txBody>
      </p:sp>
      <p:pic>
        <p:nvPicPr>
          <p:cNvPr id="14339" name="Picture 3" descr="C:\Documents and Settings\HP_Owner\Local Settings\Temporary Internet Files\Content.IE5\JYW81ZBJ\MPj04095100000[1].jpg"/>
          <p:cNvPicPr>
            <a:picLocks noChangeAspect="1" noChangeArrowheads="1"/>
          </p:cNvPicPr>
          <p:nvPr/>
        </p:nvPicPr>
        <p:blipFill>
          <a:blip r:embed="rId2" cstate="print"/>
          <a:srcRect/>
          <a:stretch>
            <a:fillRect/>
          </a:stretch>
        </p:blipFill>
        <p:spPr bwMode="auto">
          <a:xfrm>
            <a:off x="3429000" y="2438400"/>
            <a:ext cx="2585219" cy="388731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609600" y="1066800"/>
            <a:ext cx="7848600" cy="15557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9. Visite a alguien que haya faltado a la iglesia hoy.</a:t>
            </a:r>
            <a:endParaRPr lang="en-US"/>
          </a:p>
        </p:txBody>
      </p:sp>
      <p:pic>
        <p:nvPicPr>
          <p:cNvPr id="15363" name="Picture 3" descr="E:\My Pictures\talking.gif"/>
          <p:cNvPicPr>
            <a:picLocks noChangeAspect="1" noChangeArrowheads="1"/>
          </p:cNvPicPr>
          <p:nvPr/>
        </p:nvPicPr>
        <p:blipFill>
          <a:blip r:embed="rId2" cstate="print"/>
          <a:srcRect/>
          <a:stretch>
            <a:fillRect/>
          </a:stretch>
        </p:blipFill>
        <p:spPr bwMode="auto">
          <a:xfrm>
            <a:off x="2590800" y="3200400"/>
            <a:ext cx="3800475" cy="224313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09600" y="1219200"/>
            <a:ext cx="7848600" cy="15557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10. Visite a alguien que pueda estar desanimado o angustiado.</a:t>
            </a:r>
            <a:endParaRPr lang="en-US"/>
          </a:p>
        </p:txBody>
      </p:sp>
      <p:pic>
        <p:nvPicPr>
          <p:cNvPr id="16388" name="Picture 4" descr="C:\Documents and Settings\HP_Owner\Local Settings\Temporary Internet Files\Content.IE5\JYW81ZBJ\MPj04304890000[1].jpg"/>
          <p:cNvPicPr>
            <a:picLocks noChangeAspect="1" noChangeArrowheads="1"/>
          </p:cNvPicPr>
          <p:nvPr/>
        </p:nvPicPr>
        <p:blipFill>
          <a:blip r:embed="rId2" cstate="print"/>
          <a:srcRect/>
          <a:stretch>
            <a:fillRect/>
          </a:stretch>
        </p:blipFill>
        <p:spPr bwMode="auto">
          <a:xfrm>
            <a:off x="2895600" y="3048000"/>
            <a:ext cx="3505200" cy="35052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457200" y="990600"/>
            <a:ext cx="7848600" cy="30194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11. Ofrezcase para llevar a un ni</a:t>
            </a:r>
            <a:r>
              <a:rPr lang="es-UY" sz="4800">
                <a:solidFill>
                  <a:schemeClr val="bg1"/>
                </a:solidFill>
              </a:rPr>
              <a:t>ñ</a:t>
            </a:r>
            <a:r>
              <a:rPr lang="en-US" sz="4800">
                <a:solidFill>
                  <a:schemeClr val="bg1"/>
                </a:solidFill>
              </a:rPr>
              <a:t>o de un padre o madre soltero(a) a una caminata por la naturaleza.</a:t>
            </a:r>
            <a:endParaRPr lang="en-US"/>
          </a:p>
        </p:txBody>
      </p:sp>
      <p:pic>
        <p:nvPicPr>
          <p:cNvPr id="17411" name="Picture 3" descr="C:\Documents and Settings\HP_Owner\Local Settings\Temporary Internet Files\Content.IE5\03FMZ6WM\MPj04387110000[1].jpg"/>
          <p:cNvPicPr>
            <a:picLocks noChangeAspect="1" noChangeArrowheads="1"/>
          </p:cNvPicPr>
          <p:nvPr/>
        </p:nvPicPr>
        <p:blipFill>
          <a:blip r:embed="rId2" cstate="print"/>
          <a:srcRect/>
          <a:stretch>
            <a:fillRect/>
          </a:stretch>
        </p:blipFill>
        <p:spPr bwMode="auto">
          <a:xfrm>
            <a:off x="2514600" y="3886200"/>
            <a:ext cx="4175760" cy="279626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81000" y="762000"/>
            <a:ext cx="7848600" cy="15557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12. Aprenda una nueva canción cristiana.</a:t>
            </a:r>
            <a:endParaRPr lang="en-US"/>
          </a:p>
        </p:txBody>
      </p:sp>
      <p:pic>
        <p:nvPicPr>
          <p:cNvPr id="18436" name="Picture 4" descr="E:\My Pictures\music%20note.gif"/>
          <p:cNvPicPr>
            <a:picLocks noChangeAspect="1" noChangeArrowheads="1"/>
          </p:cNvPicPr>
          <p:nvPr/>
        </p:nvPicPr>
        <p:blipFill>
          <a:blip r:embed="rId2" cstate="print"/>
          <a:srcRect/>
          <a:stretch>
            <a:fillRect/>
          </a:stretch>
        </p:blipFill>
        <p:spPr bwMode="auto">
          <a:xfrm>
            <a:off x="3276600" y="3124200"/>
            <a:ext cx="2298700" cy="264795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533400" y="1752600"/>
            <a:ext cx="7848600" cy="228758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13. Escriba una nota de “te extrañé” para alguien que no vino a la iglesia hoy.</a:t>
            </a:r>
            <a:endParaRPr lang="en-US"/>
          </a:p>
        </p:txBody>
      </p:sp>
      <p:pic>
        <p:nvPicPr>
          <p:cNvPr id="19460" name="Picture 4" descr="C:\Documents and Settings\HP_Owner\Local Settings\Temporary Internet Files\Content.IE5\03FMZ6WM\MCj04338680000[1].png"/>
          <p:cNvPicPr>
            <a:picLocks noChangeAspect="1" noChangeArrowheads="1"/>
          </p:cNvPicPr>
          <p:nvPr/>
        </p:nvPicPr>
        <p:blipFill>
          <a:blip r:embed="rId2" cstate="print"/>
          <a:srcRect/>
          <a:stretch>
            <a:fillRect/>
          </a:stretch>
        </p:blipFill>
        <p:spPr bwMode="auto">
          <a:xfrm rot="1496278">
            <a:off x="3588275" y="4107926"/>
            <a:ext cx="2362200" cy="23622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762000" y="914400"/>
            <a:ext cx="7848600" cy="15557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14. Lea las palabras de los himnos  (sin cantarlos). </a:t>
            </a:r>
            <a:endParaRPr lang="en-US"/>
          </a:p>
        </p:txBody>
      </p:sp>
      <p:pic>
        <p:nvPicPr>
          <p:cNvPr id="20483" name="Picture 3" descr="E:\My Pictures\music%20note.gif"/>
          <p:cNvPicPr>
            <a:picLocks noChangeAspect="1" noChangeArrowheads="1"/>
          </p:cNvPicPr>
          <p:nvPr/>
        </p:nvPicPr>
        <p:blipFill>
          <a:blip r:embed="rId2" cstate="print"/>
          <a:srcRect/>
          <a:stretch>
            <a:fillRect/>
          </a:stretch>
        </p:blipFill>
        <p:spPr bwMode="auto">
          <a:xfrm>
            <a:off x="3276600" y="3124200"/>
            <a:ext cx="2298700" cy="264795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609600" y="762000"/>
            <a:ext cx="7848600" cy="375126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15. Lleve una canasta de comida de regalo a alguien que pueda estar pasando por problemas económicos, y quédese para una corta visita. </a:t>
            </a:r>
            <a:endParaRPr lang="en-US"/>
          </a:p>
        </p:txBody>
      </p:sp>
      <p:pic>
        <p:nvPicPr>
          <p:cNvPr id="21508" name="Picture 4" descr="C:\Documents and Settings\HP_Owner\Local Settings\Temporary Internet Files\Content.IE5\JYW81ZBJ\MPj04443720000[1].jpg"/>
          <p:cNvPicPr>
            <a:picLocks noChangeAspect="1" noChangeArrowheads="1"/>
          </p:cNvPicPr>
          <p:nvPr/>
        </p:nvPicPr>
        <p:blipFill>
          <a:blip r:embed="rId2" cstate="print"/>
          <a:srcRect/>
          <a:stretch>
            <a:fillRect/>
          </a:stretch>
        </p:blipFill>
        <p:spPr bwMode="auto">
          <a:xfrm>
            <a:off x="3124200" y="4419600"/>
            <a:ext cx="3154680" cy="22098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04800" y="533400"/>
            <a:ext cx="7848600" cy="375126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16. Haga una comida que se convierta en una “tradición sabática” para su familia, algo que a todos les guste pero que sea fácil de preparar.</a:t>
            </a:r>
            <a:endParaRPr lang="en-US"/>
          </a:p>
        </p:txBody>
      </p:sp>
      <p:pic>
        <p:nvPicPr>
          <p:cNvPr id="23575" name="Picture 23" descr="C:\Documents and Settings\HP_Owner\Local Settings\Temporary Internet Files\Content.IE5\JYW81ZBJ\MPj04088550000[1].jpg"/>
          <p:cNvPicPr>
            <a:picLocks noChangeAspect="1" noChangeArrowheads="1"/>
          </p:cNvPicPr>
          <p:nvPr/>
        </p:nvPicPr>
        <p:blipFill>
          <a:blip r:embed="rId2" cstate="print">
            <a:clrChange>
              <a:clrFrom>
                <a:srgbClr val="FBFBFB"/>
              </a:clrFrom>
              <a:clrTo>
                <a:srgbClr val="FBFBFB">
                  <a:alpha val="0"/>
                </a:srgbClr>
              </a:clrTo>
            </a:clrChange>
          </a:blip>
          <a:srcRect/>
          <a:stretch>
            <a:fillRect/>
          </a:stretch>
        </p:blipFill>
        <p:spPr bwMode="auto">
          <a:xfrm>
            <a:off x="2819400" y="3581400"/>
            <a:ext cx="3276600" cy="32766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52400" y="0"/>
            <a:ext cx="8534400" cy="6408738"/>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pPr>
            <a:r>
              <a:rPr lang="en-US" sz="3600" b="1">
                <a:solidFill>
                  <a:schemeClr val="bg1"/>
                </a:solidFill>
              </a:rPr>
              <a:t>Isaias 58:13 dice: </a:t>
            </a:r>
          </a:p>
          <a:p>
            <a:pPr>
              <a:spcBef>
                <a:spcPct val="50000"/>
              </a:spcBef>
            </a:pPr>
            <a:r>
              <a:rPr lang="en-US" sz="3600" b="1">
                <a:solidFill>
                  <a:schemeClr val="bg1"/>
                </a:solidFill>
              </a:rPr>
              <a:t>“Si retrajeres del d</a:t>
            </a:r>
            <a:r>
              <a:rPr lang="es-UY" sz="3600" b="1">
                <a:solidFill>
                  <a:schemeClr val="bg1"/>
                </a:solidFill>
              </a:rPr>
              <a:t>ía de reposo tu pie, de hacer tu voluntad en mi dia santo, y lo llamares delicia,  santo, glorioso de Jehová y lo venerares, no andando en tus propios caminos, ni buscando tu voluntad, ni hablando tus propias palabras, entonces te deleitarás en Jehová y yo te haré subir sobre las alturas de la tierra, y te daré a comer la heredad de Jacob tu padre; porque la boca de Jehová lo ha hablado.”</a:t>
            </a:r>
            <a:endParaRPr lang="en-US" sz="280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85800" y="304800"/>
            <a:ext cx="7848600" cy="228758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17. Canten una canción alrrededor del piano (suyo o de alguien más).</a:t>
            </a:r>
            <a:endParaRPr lang="en-US"/>
          </a:p>
        </p:txBody>
      </p:sp>
      <p:pic>
        <p:nvPicPr>
          <p:cNvPr id="143361" name="Picture 1" descr="C:\Documents and Settings\HP_Owner\Local Settings\Temporary Internet Files\Content.IE5\ZJ8V7EQS\MPj04421950000[1].jpg"/>
          <p:cNvPicPr>
            <a:picLocks noChangeAspect="1" noChangeArrowheads="1"/>
          </p:cNvPicPr>
          <p:nvPr/>
        </p:nvPicPr>
        <p:blipFill>
          <a:blip r:embed="rId2" cstate="print"/>
          <a:srcRect/>
          <a:stretch>
            <a:fillRect/>
          </a:stretch>
        </p:blipFill>
        <p:spPr bwMode="auto">
          <a:xfrm>
            <a:off x="2209800" y="2971800"/>
            <a:ext cx="4876800" cy="324163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609600" y="1066800"/>
            <a:ext cx="7848600" cy="8239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18. Coma con un amigo. </a:t>
            </a:r>
            <a:endParaRPr lang="en-US"/>
          </a:p>
        </p:txBody>
      </p:sp>
      <p:pic>
        <p:nvPicPr>
          <p:cNvPr id="24579" name="Picture 3" descr="E:\My Pictures\comiendo.jpg"/>
          <p:cNvPicPr>
            <a:picLocks noChangeAspect="1" noChangeArrowheads="1"/>
          </p:cNvPicPr>
          <p:nvPr/>
        </p:nvPicPr>
        <p:blipFill>
          <a:blip r:embed="rId2" cstate="print"/>
          <a:srcRect/>
          <a:stretch>
            <a:fillRect/>
          </a:stretch>
        </p:blipFill>
        <p:spPr bwMode="auto">
          <a:xfrm>
            <a:off x="2590800" y="2971800"/>
            <a:ext cx="3543300" cy="274002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533400" y="1752600"/>
            <a:ext cx="7848600" cy="228758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19. Comparta con su propia familia lo que el Señor significa para usted.</a:t>
            </a:r>
            <a:endParaRPr lang="en-US"/>
          </a:p>
        </p:txBody>
      </p:sp>
      <p:pic>
        <p:nvPicPr>
          <p:cNvPr id="26638" name="Picture 1038" descr="C:\Documents and Settings\HP_Owner\Local Settings\Temporary Internet Files\Content.IE5\ZJ8V7EQS\MPj04384600000[1].jpg"/>
          <p:cNvPicPr>
            <a:picLocks noChangeAspect="1" noChangeArrowheads="1"/>
          </p:cNvPicPr>
          <p:nvPr/>
        </p:nvPicPr>
        <p:blipFill>
          <a:blip r:embed="rId2" cstate="print"/>
          <a:srcRect/>
          <a:stretch>
            <a:fillRect/>
          </a:stretch>
        </p:blipFill>
        <p:spPr bwMode="auto">
          <a:xfrm>
            <a:off x="2895600" y="4038600"/>
            <a:ext cx="3810000" cy="254362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533400" y="1219200"/>
            <a:ext cx="7848600" cy="15557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20. Lea o  cuente historias de la Biblia a sus hijos.  </a:t>
            </a:r>
            <a:endParaRPr lang="en-US"/>
          </a:p>
        </p:txBody>
      </p:sp>
      <p:pic>
        <p:nvPicPr>
          <p:cNvPr id="26627" name="Picture 3" descr="E:\My Pictures\santabiblia.gif"/>
          <p:cNvPicPr>
            <a:picLocks noChangeAspect="1" noChangeArrowheads="1"/>
          </p:cNvPicPr>
          <p:nvPr/>
        </p:nvPicPr>
        <p:blipFill>
          <a:blip r:embed="rId2" cstate="print"/>
          <a:srcRect/>
          <a:stretch>
            <a:fillRect/>
          </a:stretch>
        </p:blipFill>
        <p:spPr bwMode="auto">
          <a:xfrm>
            <a:off x="2514600" y="3276600"/>
            <a:ext cx="4038600" cy="247967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609600" y="457200"/>
            <a:ext cx="7848600" cy="15557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21. Invite a su casa a alguien a quien usualmente nadie invita. </a:t>
            </a:r>
            <a:endParaRPr lang="en-US"/>
          </a:p>
        </p:txBody>
      </p:sp>
      <p:pic>
        <p:nvPicPr>
          <p:cNvPr id="27651" name="Picture 3" descr="E:\My Pictures\visit.jpg"/>
          <p:cNvPicPr>
            <a:picLocks noChangeAspect="1" noChangeArrowheads="1"/>
          </p:cNvPicPr>
          <p:nvPr/>
        </p:nvPicPr>
        <p:blipFill>
          <a:blip r:embed="rId2" cstate="print"/>
          <a:srcRect/>
          <a:stretch>
            <a:fillRect/>
          </a:stretch>
        </p:blipFill>
        <p:spPr bwMode="auto">
          <a:xfrm>
            <a:off x="3276600" y="2209800"/>
            <a:ext cx="2603500" cy="38862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533400" y="381000"/>
            <a:ext cx="7848600" cy="30194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22. Invite a un grupo de personas a su casa y pase dipositivas o videos de cosas que Dios ha creado. </a:t>
            </a:r>
            <a:endParaRPr lang="en-US"/>
          </a:p>
        </p:txBody>
      </p:sp>
      <p:pic>
        <p:nvPicPr>
          <p:cNvPr id="28675" name="Picture 3" descr="E:\My Pictures\flor.gif"/>
          <p:cNvPicPr>
            <a:picLocks noChangeAspect="1" noChangeArrowheads="1"/>
          </p:cNvPicPr>
          <p:nvPr/>
        </p:nvPicPr>
        <p:blipFill>
          <a:blip r:embed="rId2" cstate="print"/>
          <a:srcRect/>
          <a:stretch>
            <a:fillRect/>
          </a:stretch>
        </p:blipFill>
        <p:spPr bwMode="auto">
          <a:xfrm>
            <a:off x="2667000" y="3505200"/>
            <a:ext cx="3657600" cy="277812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685800" y="1143000"/>
            <a:ext cx="7848600" cy="8239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23. Escuche música cristiana.  </a:t>
            </a:r>
            <a:endParaRPr lang="en-US"/>
          </a:p>
        </p:txBody>
      </p:sp>
      <p:pic>
        <p:nvPicPr>
          <p:cNvPr id="29699" name="Picture 3" descr="E:\My Pictures\music%20note.gif"/>
          <p:cNvPicPr>
            <a:picLocks noChangeAspect="1" noChangeArrowheads="1"/>
          </p:cNvPicPr>
          <p:nvPr/>
        </p:nvPicPr>
        <p:blipFill>
          <a:blip r:embed="rId2" cstate="print"/>
          <a:srcRect/>
          <a:stretch>
            <a:fillRect/>
          </a:stretch>
        </p:blipFill>
        <p:spPr bwMode="auto">
          <a:xfrm>
            <a:off x="3276600" y="3124200"/>
            <a:ext cx="2298700" cy="264795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609600" y="304800"/>
            <a:ext cx="7848600" cy="448310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24.  Comience una “caja sabática” para sus hijos, pongan en ella cosas para hacer solo los sábados. (Si no tiene hijos, ayude a alguien que los tiene a hacer una).</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533400" y="838200"/>
            <a:ext cx="7848600" cy="375126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25. Juegue charadas con algunos niños  (actuen personajes o historias bíblicas sin hablar  y tienen que descubrir de qué se trata).</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0" y="0"/>
            <a:ext cx="9144000" cy="59467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26. Divida un grupo de niños en equipos y salgan con bandejas de arena. Pidale que ilustren una historia bíblica utilizando objetos de la naturaleza para representar los personajes, escenarios, etc. Luego que cada equipo trate de descubrir la historia del otro equipo.</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57200" y="1219200"/>
            <a:ext cx="8077200" cy="253047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pPr>
            <a:r>
              <a:rPr lang="en-US" sz="3200" b="1">
                <a:solidFill>
                  <a:schemeClr val="bg1"/>
                </a:solidFill>
              </a:rPr>
              <a:t>Muchos tienen dificultades en hallar formas de hacer del sabado una delicia.</a:t>
            </a:r>
          </a:p>
          <a:p>
            <a:pPr>
              <a:spcBef>
                <a:spcPct val="50000"/>
              </a:spcBef>
            </a:pPr>
            <a:r>
              <a:rPr lang="en-US" sz="3200" b="1">
                <a:solidFill>
                  <a:schemeClr val="bg1"/>
                </a:solidFill>
              </a:rPr>
              <a:t>¿Qu</a:t>
            </a:r>
            <a:r>
              <a:rPr lang="es-UY" sz="3200" b="1">
                <a:solidFill>
                  <a:schemeClr val="bg1"/>
                </a:solidFill>
              </a:rPr>
              <a:t>é cosas sería bueno hacer en sabado?</a:t>
            </a:r>
          </a:p>
          <a:p>
            <a:pPr>
              <a:spcBef>
                <a:spcPct val="50000"/>
              </a:spcBef>
            </a:pPr>
            <a:r>
              <a:rPr lang="es-UY" sz="3200" b="1">
                <a:solidFill>
                  <a:schemeClr val="bg1"/>
                </a:solidFill>
              </a:rPr>
              <a:t>Las siguientes sugestiones podrian ayudar:</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533400" y="1752600"/>
            <a:ext cx="7848600" cy="8239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27. Palabras cruzadas bíblicas. </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533400" y="762000"/>
            <a:ext cx="7848600" cy="228758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28. Juegos Bíblicos (disponibles en librerías cristianas).  </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533400" y="1752600"/>
            <a:ext cx="7848600" cy="8239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29. Ore solo(a) -al aire libre.  </a:t>
            </a:r>
            <a:endParaRPr lang="en-US"/>
          </a:p>
        </p:txBody>
      </p:sp>
      <p:pic>
        <p:nvPicPr>
          <p:cNvPr id="35843" name="Picture 3" descr="E:\My Pictures\manos0.gif"/>
          <p:cNvPicPr>
            <a:picLocks noChangeAspect="1" noChangeArrowheads="1"/>
          </p:cNvPicPr>
          <p:nvPr/>
        </p:nvPicPr>
        <p:blipFill>
          <a:blip r:embed="rId2" cstate="print"/>
          <a:srcRect/>
          <a:stretch>
            <a:fillRect/>
          </a:stretch>
        </p:blipFill>
        <p:spPr bwMode="auto">
          <a:xfrm>
            <a:off x="3505200" y="3048000"/>
            <a:ext cx="2030413" cy="25019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609600" y="609600"/>
            <a:ext cx="7848600" cy="15557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30.  Enséñele valores morales a sus hijos.</a:t>
            </a:r>
            <a:endParaRPr lang="en-US"/>
          </a:p>
        </p:txBody>
      </p:sp>
      <p:pic>
        <p:nvPicPr>
          <p:cNvPr id="36867" name="Picture 3" descr="E:\My Pictures\children.jpg"/>
          <p:cNvPicPr>
            <a:picLocks noChangeAspect="1" noChangeArrowheads="1"/>
          </p:cNvPicPr>
          <p:nvPr/>
        </p:nvPicPr>
        <p:blipFill>
          <a:blip r:embed="rId2" cstate="print"/>
          <a:srcRect/>
          <a:stretch>
            <a:fillRect/>
          </a:stretch>
        </p:blipFill>
        <p:spPr bwMode="auto">
          <a:xfrm>
            <a:off x="2590800" y="3124200"/>
            <a:ext cx="3810000" cy="2540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533400" y="914400"/>
            <a:ext cx="7848600" cy="228758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31. El viernes por la noche tengan un servicio de adoración a la puesta del sol.</a:t>
            </a:r>
            <a:r>
              <a:rPr lang="en-US" sz="4800"/>
              <a:t> </a:t>
            </a:r>
            <a:endParaRPr lang="en-US"/>
          </a:p>
        </p:txBody>
      </p:sp>
      <p:pic>
        <p:nvPicPr>
          <p:cNvPr id="37891" name="Picture 3" descr="E:\My Pictures\sunset.jpg"/>
          <p:cNvPicPr>
            <a:picLocks noChangeAspect="1" noChangeArrowheads="1"/>
          </p:cNvPicPr>
          <p:nvPr/>
        </p:nvPicPr>
        <p:blipFill>
          <a:blip r:embed="rId2" cstate="print"/>
          <a:srcRect/>
          <a:stretch>
            <a:fillRect/>
          </a:stretch>
        </p:blipFill>
        <p:spPr bwMode="auto">
          <a:xfrm>
            <a:off x="2514600" y="3810000"/>
            <a:ext cx="4191000" cy="1665288"/>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609600" y="457200"/>
            <a:ext cx="7848600" cy="15557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32. Salga de camping por el fin de semana.</a:t>
            </a:r>
            <a:r>
              <a:rPr lang="en-US" sz="4800"/>
              <a:t> </a:t>
            </a:r>
            <a:endParaRPr lang="en-US"/>
          </a:p>
        </p:txBody>
      </p:sp>
      <p:pic>
        <p:nvPicPr>
          <p:cNvPr id="38915" name="Picture 3" descr="E:\My Pictures\paisaje.jpg"/>
          <p:cNvPicPr>
            <a:picLocks noChangeAspect="1" noChangeArrowheads="1"/>
          </p:cNvPicPr>
          <p:nvPr/>
        </p:nvPicPr>
        <p:blipFill>
          <a:blip r:embed="rId2" cstate="print"/>
          <a:srcRect/>
          <a:stretch>
            <a:fillRect/>
          </a:stretch>
        </p:blipFill>
        <p:spPr bwMode="auto">
          <a:xfrm>
            <a:off x="2819400" y="2667000"/>
            <a:ext cx="3505200" cy="2633663"/>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533400" y="533400"/>
            <a:ext cx="7848600" cy="228758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33. Estudie cierta cosa (animal, flor, etc.) con la cual usted no está familiarizado.</a:t>
            </a:r>
            <a:r>
              <a:rPr lang="en-US" sz="4800"/>
              <a:t> </a:t>
            </a:r>
            <a:endParaRPr lang="en-US"/>
          </a:p>
        </p:txBody>
      </p:sp>
      <p:pic>
        <p:nvPicPr>
          <p:cNvPr id="39939" name="Picture 3" descr="E:\My Pictures\flor.gif"/>
          <p:cNvPicPr>
            <a:picLocks noChangeAspect="1" noChangeArrowheads="1"/>
          </p:cNvPicPr>
          <p:nvPr/>
        </p:nvPicPr>
        <p:blipFill>
          <a:blip r:embed="rId2" cstate="print"/>
          <a:srcRect/>
          <a:stretch>
            <a:fillRect/>
          </a:stretch>
        </p:blipFill>
        <p:spPr bwMode="auto">
          <a:xfrm>
            <a:off x="2590800" y="3124200"/>
            <a:ext cx="3657600" cy="2778125"/>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685800" y="381000"/>
            <a:ext cx="7848600" cy="30194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34. Pregúntele a los niños si tienen alguna pregunta sobre su religión. Déles tiempo y realmente ESCUCHE.</a:t>
            </a:r>
            <a:r>
              <a:rPr lang="en-US" sz="4800"/>
              <a:t> </a:t>
            </a:r>
            <a:endParaRPr lang="en-US"/>
          </a:p>
        </p:txBody>
      </p:sp>
      <p:pic>
        <p:nvPicPr>
          <p:cNvPr id="40963" name="Picture 3" descr="E:\My Pictures\children.jpg"/>
          <p:cNvPicPr>
            <a:picLocks noChangeAspect="1" noChangeArrowheads="1"/>
          </p:cNvPicPr>
          <p:nvPr/>
        </p:nvPicPr>
        <p:blipFill>
          <a:blip r:embed="rId2" cstate="print"/>
          <a:srcRect/>
          <a:stretch>
            <a:fillRect/>
          </a:stretch>
        </p:blipFill>
        <p:spPr bwMode="auto">
          <a:xfrm>
            <a:off x="2667000" y="3505200"/>
            <a:ext cx="3810000" cy="25400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533400" y="914400"/>
            <a:ext cx="7848600" cy="15557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35. Estudie el trabajo de los ángeles.</a:t>
            </a:r>
            <a:r>
              <a:rPr lang="en-US" sz="4800"/>
              <a:t> </a:t>
            </a:r>
            <a:endParaRPr lang="en-US"/>
          </a:p>
        </p:txBody>
      </p:sp>
      <p:pic>
        <p:nvPicPr>
          <p:cNvPr id="41987" name="Picture 3" descr="E:\My Pictures\santabiblia.gif"/>
          <p:cNvPicPr>
            <a:picLocks noChangeAspect="1" noChangeArrowheads="1"/>
          </p:cNvPicPr>
          <p:nvPr/>
        </p:nvPicPr>
        <p:blipFill>
          <a:blip r:embed="rId2" cstate="print"/>
          <a:srcRect/>
          <a:stretch>
            <a:fillRect/>
          </a:stretch>
        </p:blipFill>
        <p:spPr bwMode="auto">
          <a:xfrm>
            <a:off x="2514600" y="3276600"/>
            <a:ext cx="4038600" cy="2479675"/>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533400" y="1066800"/>
            <a:ext cx="7848600" cy="30194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36. Pase una hora contemplando (en su mente) la vida de Cristo, especialmente las horas finales.</a:t>
            </a:r>
            <a:r>
              <a:rPr lang="en-US" sz="4800"/>
              <a:t>  </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685800" y="457200"/>
            <a:ext cx="7848600" cy="228758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1. Visite a otro “guardador del sabado” que nunca haya visitado antes.</a:t>
            </a:r>
            <a:endParaRPr lang="en-US"/>
          </a:p>
        </p:txBody>
      </p:sp>
      <p:pic>
        <p:nvPicPr>
          <p:cNvPr id="7171" name="Picture 3" descr="E:\My Pictures\talking.gif"/>
          <p:cNvPicPr>
            <a:picLocks noChangeAspect="1" noChangeArrowheads="1"/>
          </p:cNvPicPr>
          <p:nvPr/>
        </p:nvPicPr>
        <p:blipFill>
          <a:blip r:embed="rId2" cstate="print"/>
          <a:srcRect/>
          <a:stretch>
            <a:fillRect/>
          </a:stretch>
        </p:blipFill>
        <p:spPr bwMode="auto">
          <a:xfrm>
            <a:off x="2590800" y="3200400"/>
            <a:ext cx="3800475" cy="2243138"/>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609600" y="533400"/>
            <a:ext cx="7848600" cy="15557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37. Ore por victoria sobre pecados específicos en su vida.</a:t>
            </a:r>
            <a:r>
              <a:rPr lang="en-US" sz="4800"/>
              <a:t> </a:t>
            </a:r>
            <a:endParaRPr lang="en-US"/>
          </a:p>
        </p:txBody>
      </p:sp>
      <p:pic>
        <p:nvPicPr>
          <p:cNvPr id="44036" name="Picture 4" descr="E:\My Pictures\manos0.gif"/>
          <p:cNvPicPr>
            <a:picLocks noChangeAspect="1" noChangeArrowheads="1"/>
          </p:cNvPicPr>
          <p:nvPr/>
        </p:nvPicPr>
        <p:blipFill>
          <a:blip r:embed="rId2" cstate="print"/>
          <a:srcRect/>
          <a:stretch>
            <a:fillRect/>
          </a:stretch>
        </p:blipFill>
        <p:spPr bwMode="auto">
          <a:xfrm>
            <a:off x="3200400" y="2819400"/>
            <a:ext cx="2411413" cy="29718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533400" y="609600"/>
            <a:ext cx="7848600" cy="15557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38. Ore por la próxima familia que planea visitar.</a:t>
            </a:r>
            <a:r>
              <a:rPr lang="en-US" sz="4800"/>
              <a:t> </a:t>
            </a:r>
            <a:endParaRPr lang="en-US"/>
          </a:p>
        </p:txBody>
      </p:sp>
      <p:pic>
        <p:nvPicPr>
          <p:cNvPr id="45059" name="Picture 3" descr="E:\My Pictures\manos0.gif"/>
          <p:cNvPicPr>
            <a:picLocks noChangeAspect="1" noChangeArrowheads="1"/>
          </p:cNvPicPr>
          <p:nvPr/>
        </p:nvPicPr>
        <p:blipFill>
          <a:blip r:embed="rId2" cstate="print"/>
          <a:srcRect/>
          <a:stretch>
            <a:fillRect/>
          </a:stretch>
        </p:blipFill>
        <p:spPr bwMode="auto">
          <a:xfrm>
            <a:off x="3657600" y="2971800"/>
            <a:ext cx="2225675" cy="27432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762000" y="609600"/>
            <a:ext cx="7848600" cy="15557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39. Observe la puesta del sol en silencio un sábado.</a:t>
            </a:r>
            <a:r>
              <a:rPr lang="en-US" sz="4800"/>
              <a:t> </a:t>
            </a:r>
            <a:endParaRPr lang="en-US"/>
          </a:p>
        </p:txBody>
      </p:sp>
      <p:pic>
        <p:nvPicPr>
          <p:cNvPr id="46083" name="Picture 3" descr="E:\My Pictures\sunset.jpg"/>
          <p:cNvPicPr>
            <a:picLocks noChangeAspect="1" noChangeArrowheads="1"/>
          </p:cNvPicPr>
          <p:nvPr/>
        </p:nvPicPr>
        <p:blipFill>
          <a:blip r:embed="rId2" cstate="print"/>
          <a:srcRect/>
          <a:stretch>
            <a:fillRect/>
          </a:stretch>
        </p:blipFill>
        <p:spPr bwMode="auto">
          <a:xfrm>
            <a:off x="2514600" y="3810000"/>
            <a:ext cx="4191000" cy="1665288"/>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609600" y="838200"/>
            <a:ext cx="7848600" cy="228758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40.  Mire la puesta del sol y hable sobre ello el sábado siguiente.</a:t>
            </a:r>
            <a:endParaRPr lang="en-US"/>
          </a:p>
        </p:txBody>
      </p:sp>
      <p:pic>
        <p:nvPicPr>
          <p:cNvPr id="47107" name="Picture 3" descr="E:\My Pictures\sunset.jpg"/>
          <p:cNvPicPr>
            <a:picLocks noChangeAspect="1" noChangeArrowheads="1"/>
          </p:cNvPicPr>
          <p:nvPr/>
        </p:nvPicPr>
        <p:blipFill>
          <a:blip r:embed="rId2" cstate="print"/>
          <a:srcRect/>
          <a:stretch>
            <a:fillRect/>
          </a:stretch>
        </p:blipFill>
        <p:spPr bwMode="auto">
          <a:xfrm>
            <a:off x="2514600" y="3810000"/>
            <a:ext cx="4191000" cy="1665288"/>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762000" y="685800"/>
            <a:ext cx="7848600" cy="228758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41. Llame por teléfono a alguien que no estuvo en la iglesia.</a:t>
            </a:r>
            <a:endParaRPr lang="en-US"/>
          </a:p>
        </p:txBody>
      </p:sp>
      <p:pic>
        <p:nvPicPr>
          <p:cNvPr id="137219" name="Picture 3" descr="C:\Documents and Settings\HP_Owner\Local Settings\Temporary Internet Files\Content.IE5\03FMZ6WM\MPj04423330000[1].jpg"/>
          <p:cNvPicPr>
            <a:picLocks noChangeAspect="1" noChangeArrowheads="1"/>
          </p:cNvPicPr>
          <p:nvPr/>
        </p:nvPicPr>
        <p:blipFill>
          <a:blip r:embed="rId2" cstate="print"/>
          <a:srcRect/>
          <a:stretch>
            <a:fillRect/>
          </a:stretch>
        </p:blipFill>
        <p:spPr bwMode="auto">
          <a:xfrm>
            <a:off x="3352800" y="3048000"/>
            <a:ext cx="2743200" cy="36576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609600" y="609600"/>
            <a:ext cx="7848600" cy="375126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42. Relea las notas o vuelva a escuchar o ver los cassettes o videos de una reunión evangelistica que usted realmente disfrutó.</a:t>
            </a:r>
            <a:endParaRPr lang="en-US">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609600" y="990600"/>
            <a:ext cx="7848600" cy="228758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43. Cu</a:t>
            </a:r>
            <a:r>
              <a:rPr lang="es-UY" sz="4800">
                <a:solidFill>
                  <a:schemeClr val="bg1"/>
                </a:solidFill>
              </a:rPr>
              <a:t>éntele a alguien qué lo llevó a usted a conocer al Señor o a unirse a la iglesia.</a:t>
            </a:r>
            <a:endParaRPr lang="en-US"/>
          </a:p>
        </p:txBody>
      </p:sp>
      <p:pic>
        <p:nvPicPr>
          <p:cNvPr id="50179" name="Picture 3" descr="E:\My Pictures\talking.gif"/>
          <p:cNvPicPr>
            <a:picLocks noChangeAspect="1" noChangeArrowheads="1"/>
          </p:cNvPicPr>
          <p:nvPr/>
        </p:nvPicPr>
        <p:blipFill>
          <a:blip r:embed="rId2" cstate="print"/>
          <a:srcRect/>
          <a:stretch>
            <a:fillRect/>
          </a:stretch>
        </p:blipFill>
        <p:spPr bwMode="auto">
          <a:xfrm>
            <a:off x="2667000" y="3657600"/>
            <a:ext cx="3800475" cy="2243138"/>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609600" y="1066800"/>
            <a:ext cx="7848600" cy="30194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44. Comparta con alguien más alguna actividad que usted realmente disfruta haciendo los sábados.</a:t>
            </a: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descr="E:\My Pictures\santabiblia.gif"/>
          <p:cNvPicPr>
            <a:picLocks noChangeAspect="1" noChangeArrowheads="1"/>
          </p:cNvPicPr>
          <p:nvPr/>
        </p:nvPicPr>
        <p:blipFill>
          <a:blip r:embed="rId2" cstate="print"/>
          <a:srcRect/>
          <a:stretch>
            <a:fillRect/>
          </a:stretch>
        </p:blipFill>
        <p:spPr bwMode="auto">
          <a:xfrm>
            <a:off x="3962400" y="3505200"/>
            <a:ext cx="3048000" cy="1870075"/>
          </a:xfrm>
          <a:prstGeom prst="rect">
            <a:avLst/>
          </a:prstGeom>
          <a:noFill/>
        </p:spPr>
      </p:pic>
      <p:sp>
        <p:nvSpPr>
          <p:cNvPr id="52226" name="Text Box 2"/>
          <p:cNvSpPr txBox="1">
            <a:spLocks noChangeArrowheads="1"/>
          </p:cNvSpPr>
          <p:nvPr/>
        </p:nvSpPr>
        <p:spPr bwMode="auto">
          <a:xfrm>
            <a:off x="533400" y="1143000"/>
            <a:ext cx="7848600" cy="15557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45. Pase tiempo a solas con Dios.</a:t>
            </a:r>
            <a:r>
              <a:rPr lang="en-US" sz="4800"/>
              <a:t> </a:t>
            </a:r>
            <a:endParaRPr lang="en-US"/>
          </a:p>
        </p:txBody>
      </p:sp>
      <p:pic>
        <p:nvPicPr>
          <p:cNvPr id="52227" name="Picture 3" descr="E:\My Pictures\manos0.gif"/>
          <p:cNvPicPr>
            <a:picLocks noChangeAspect="1" noChangeArrowheads="1"/>
          </p:cNvPicPr>
          <p:nvPr/>
        </p:nvPicPr>
        <p:blipFill>
          <a:blip r:embed="rId3" cstate="print"/>
          <a:srcRect/>
          <a:stretch>
            <a:fillRect/>
          </a:stretch>
        </p:blipFill>
        <p:spPr bwMode="auto">
          <a:xfrm>
            <a:off x="2590800" y="3124200"/>
            <a:ext cx="2101850" cy="25908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609600" y="533400"/>
            <a:ext cx="7848600" cy="30194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46. Dígale a su cónyuge algo que usted aprecia de él o ella (en el área de religión preferentemente).</a:t>
            </a:r>
            <a:r>
              <a:rPr lang="en-US" sz="4800"/>
              <a:t> </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533400" y="685800"/>
            <a:ext cx="7848600" cy="15557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2. Arme un rompecabezas de la naturaleza.</a:t>
            </a:r>
            <a:endParaRPr lang="en-US"/>
          </a:p>
        </p:txBody>
      </p:sp>
      <p:pic>
        <p:nvPicPr>
          <p:cNvPr id="8195" name="Picture 3" descr="E:\My Pictures\puzzlepieces_sm.jpg"/>
          <p:cNvPicPr>
            <a:picLocks noChangeAspect="1" noChangeArrowheads="1"/>
          </p:cNvPicPr>
          <p:nvPr/>
        </p:nvPicPr>
        <p:blipFill>
          <a:blip r:embed="rId2" cstate="print"/>
          <a:srcRect/>
          <a:stretch>
            <a:fillRect/>
          </a:stretch>
        </p:blipFill>
        <p:spPr bwMode="auto">
          <a:xfrm>
            <a:off x="3276600" y="2971800"/>
            <a:ext cx="2406650" cy="240665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533400" y="685800"/>
            <a:ext cx="7848600" cy="228758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47. Sea voluntario para decir el misionero o la historia de los niños en la iglesia.</a:t>
            </a:r>
            <a:endParaRPr lang="en-US"/>
          </a:p>
        </p:txBody>
      </p:sp>
      <p:pic>
        <p:nvPicPr>
          <p:cNvPr id="54275" name="Picture 3" descr="E:\My Pictures\children.jpg"/>
          <p:cNvPicPr>
            <a:picLocks noChangeAspect="1" noChangeArrowheads="1"/>
          </p:cNvPicPr>
          <p:nvPr/>
        </p:nvPicPr>
        <p:blipFill>
          <a:blip r:embed="rId2" cstate="print"/>
          <a:srcRect/>
          <a:stretch>
            <a:fillRect/>
          </a:stretch>
        </p:blipFill>
        <p:spPr bwMode="auto">
          <a:xfrm>
            <a:off x="2667000" y="3276600"/>
            <a:ext cx="3810000" cy="25400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685800" y="762000"/>
            <a:ext cx="7848600" cy="8239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48. Visite un asilo de ancianos.</a:t>
            </a:r>
            <a:r>
              <a:rPr lang="en-US" sz="4800"/>
              <a:t> </a:t>
            </a:r>
            <a:endParaRPr lang="en-US"/>
          </a:p>
        </p:txBody>
      </p:sp>
      <p:pic>
        <p:nvPicPr>
          <p:cNvPr id="55299" name="Picture 3" descr="E:\My Pictures\helping.jpg"/>
          <p:cNvPicPr>
            <a:picLocks noChangeAspect="1" noChangeArrowheads="1"/>
          </p:cNvPicPr>
          <p:nvPr/>
        </p:nvPicPr>
        <p:blipFill>
          <a:blip r:embed="rId2" cstate="print"/>
          <a:srcRect/>
          <a:stretch>
            <a:fillRect/>
          </a:stretch>
        </p:blipFill>
        <p:spPr bwMode="auto">
          <a:xfrm>
            <a:off x="3429000" y="2286000"/>
            <a:ext cx="2982913" cy="342900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609600" y="1066800"/>
            <a:ext cx="7848600" cy="30194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49. Enrólese en un ministerio a las prisiones en su área, si no existe ninguno, considere el inciar uno.</a:t>
            </a:r>
            <a:r>
              <a:rPr lang="en-US" sz="4800"/>
              <a:t> </a:t>
            </a: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228600" y="533400"/>
            <a:ext cx="5943600" cy="521493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50. Hombres: pase algún tiempo con un chico que no tiene una figura paterna. Cuando se hayan hecho amigos, preséntele a Jesús.</a:t>
            </a:r>
            <a:endParaRPr lang="en-US"/>
          </a:p>
        </p:txBody>
      </p:sp>
      <p:pic>
        <p:nvPicPr>
          <p:cNvPr id="57347" name="Picture 3" descr="E:\My Pictures\padre-hijo.jpg"/>
          <p:cNvPicPr>
            <a:picLocks noChangeAspect="1" noChangeArrowheads="1"/>
          </p:cNvPicPr>
          <p:nvPr/>
        </p:nvPicPr>
        <p:blipFill>
          <a:blip r:embed="rId2" cstate="print"/>
          <a:srcRect/>
          <a:stretch>
            <a:fillRect/>
          </a:stretch>
        </p:blipFill>
        <p:spPr bwMode="auto">
          <a:xfrm>
            <a:off x="6629400" y="762000"/>
            <a:ext cx="1874838" cy="30988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381000" y="685800"/>
            <a:ext cx="7848600" cy="8239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51. Visite un orfanatorio.</a:t>
            </a:r>
            <a:endParaRPr lang="en-US"/>
          </a:p>
        </p:txBody>
      </p:sp>
      <p:pic>
        <p:nvPicPr>
          <p:cNvPr id="58371" name="Picture 3" descr="E:\My Pictures\children.jpg"/>
          <p:cNvPicPr>
            <a:picLocks noChangeAspect="1" noChangeArrowheads="1"/>
          </p:cNvPicPr>
          <p:nvPr/>
        </p:nvPicPr>
        <p:blipFill>
          <a:blip r:embed="rId2" cstate="print"/>
          <a:srcRect/>
          <a:stretch>
            <a:fillRect/>
          </a:stretch>
        </p:blipFill>
        <p:spPr bwMode="auto">
          <a:xfrm>
            <a:off x="2743200" y="2209800"/>
            <a:ext cx="3810000" cy="254000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533400" y="1752600"/>
            <a:ext cx="7848600" cy="15557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52. Lea historias de guias de Escuela Sabática infantiles.</a:t>
            </a:r>
            <a:r>
              <a:rPr lang="en-US" sz="4800"/>
              <a:t> </a:t>
            </a: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685800" y="609600"/>
            <a:ext cx="7848600" cy="228758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53. Piense en alguna petición especial para su futura casa en el cielo, y PIDALA.</a:t>
            </a:r>
            <a:r>
              <a:rPr lang="en-US" sz="4800"/>
              <a:t>  </a:t>
            </a:r>
            <a:endParaRPr lang="en-US"/>
          </a:p>
        </p:txBody>
      </p:sp>
      <p:pic>
        <p:nvPicPr>
          <p:cNvPr id="60419" name="Picture 3" descr="E:\My Pictures\manos0.gif"/>
          <p:cNvPicPr>
            <a:picLocks noChangeAspect="1" noChangeArrowheads="1"/>
          </p:cNvPicPr>
          <p:nvPr/>
        </p:nvPicPr>
        <p:blipFill>
          <a:blip r:embed="rId2" cstate="print"/>
          <a:srcRect/>
          <a:stretch>
            <a:fillRect/>
          </a:stretch>
        </p:blipFill>
        <p:spPr bwMode="auto">
          <a:xfrm>
            <a:off x="3657600" y="3352800"/>
            <a:ext cx="2287588" cy="281940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533400" y="1752600"/>
            <a:ext cx="7848600" cy="15557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54.  Trate de imaginar como va a lucir su casa en el cielo.</a:t>
            </a: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609600" y="914400"/>
            <a:ext cx="7848600" cy="228758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55. Piense en qué le gustaría preguntarle a Jesús cuando estén conversando en el cielo.</a:t>
            </a:r>
            <a:endParaRPr lang="en-US">
              <a:solidFill>
                <a:schemeClr val="bg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533400" y="914400"/>
            <a:ext cx="7848600" cy="228758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56. ¿Cuál es la próxima persona que le gustaría ver? ¿Qué le diría?</a:t>
            </a:r>
            <a:r>
              <a:rPr lang="en-US" sz="4800"/>
              <a:t> </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457200" y="609600"/>
            <a:ext cx="8305800" cy="375126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3. Tenga un servicio familiar de adoraci</a:t>
            </a:r>
            <a:r>
              <a:rPr lang="es-UY" sz="4800">
                <a:solidFill>
                  <a:schemeClr val="bg1"/>
                </a:solidFill>
              </a:rPr>
              <a:t>ó</a:t>
            </a:r>
            <a:r>
              <a:rPr lang="en-US" sz="4800">
                <a:solidFill>
                  <a:schemeClr val="bg1"/>
                </a:solidFill>
              </a:rPr>
              <a:t>n especial: que cada miembro de la familia traiga un objeto y diga como  le recuerda a Dios.</a:t>
            </a: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685800" y="762000"/>
            <a:ext cx="7848600" cy="375126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57. Imagine a aquella persona con la cual no se llevaba bien en la escuela primaria  como su vecino(a) de al lado en el cielo.</a:t>
            </a: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533400" y="1752600"/>
            <a:ext cx="7848600" cy="15557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58. Estudie la lección de Escuela Sabática .</a:t>
            </a: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533400" y="1752600"/>
            <a:ext cx="7848600" cy="8239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59. Visite a una viuda.</a:t>
            </a: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685800" y="533400"/>
            <a:ext cx="7848600" cy="448310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60. Establézcase una meta de visitar/orar con todos las personas listadas en el directorio de la igesia, en el plazo de un a</a:t>
            </a:r>
            <a:r>
              <a:rPr lang="es-UY" sz="4800">
                <a:solidFill>
                  <a:schemeClr val="bg1"/>
                </a:solidFill>
              </a:rPr>
              <a:t>ño</a:t>
            </a:r>
            <a:r>
              <a:rPr lang="en-US" sz="4800">
                <a:solidFill>
                  <a:schemeClr val="bg1"/>
                </a:solidFill>
              </a:rPr>
              <a:t>; ¡comience hoy!</a:t>
            </a:r>
            <a:r>
              <a:rPr lang="en-US" sz="4800"/>
              <a:t> </a:t>
            </a:r>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609600" y="838200"/>
            <a:ext cx="7848600" cy="228758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61. Grabe un cassette para alguien que se perderá el sermón.</a:t>
            </a:r>
            <a:r>
              <a:rPr lang="en-US" sz="4800"/>
              <a:t> </a:t>
            </a: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533400" y="1752600"/>
            <a:ext cx="7848600" cy="15557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62. Tenga un servicio de adoración al aire libre.</a:t>
            </a:r>
            <a:r>
              <a:rPr lang="en-US" sz="4800"/>
              <a:t> </a:t>
            </a: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533400" y="914400"/>
            <a:ext cx="7848600" cy="8239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63. Escríbale una carta a Jesús.</a:t>
            </a:r>
            <a:r>
              <a:rPr lang="en-US" sz="4800"/>
              <a:t> </a:t>
            </a:r>
            <a:endParaRPr lang="en-US"/>
          </a:p>
        </p:txBody>
      </p:sp>
      <p:pic>
        <p:nvPicPr>
          <p:cNvPr id="70659" name="Picture 3" descr="E:\My Pictures\1019747.gif"/>
          <p:cNvPicPr>
            <a:picLocks noChangeAspect="1" noChangeArrowheads="1"/>
          </p:cNvPicPr>
          <p:nvPr/>
        </p:nvPicPr>
        <p:blipFill>
          <a:blip r:embed="rId2" cstate="print"/>
          <a:srcRect/>
          <a:stretch>
            <a:fillRect/>
          </a:stretch>
        </p:blipFill>
        <p:spPr bwMode="auto">
          <a:xfrm>
            <a:off x="2895600" y="2362200"/>
            <a:ext cx="3314700" cy="2662238"/>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533400" y="1752600"/>
            <a:ext cx="7848600" cy="15557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64. Repase sus votos bautismales.</a:t>
            </a:r>
            <a:r>
              <a:rPr lang="en-US" sz="4800"/>
              <a:t> </a:t>
            </a:r>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533400" y="762000"/>
            <a:ext cx="7848600" cy="228758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65. Comience una “hora de historia para ni</a:t>
            </a:r>
            <a:r>
              <a:rPr lang="es-UY" sz="4800">
                <a:solidFill>
                  <a:schemeClr val="bg1"/>
                </a:solidFill>
              </a:rPr>
              <a:t>ños” los sábados por la tarde.</a:t>
            </a:r>
            <a:endParaRPr lang="en-US"/>
          </a:p>
        </p:txBody>
      </p:sp>
      <p:pic>
        <p:nvPicPr>
          <p:cNvPr id="72707" name="Picture 3" descr="E:\My Pictures\children.jpg"/>
          <p:cNvPicPr>
            <a:picLocks noChangeAspect="1" noChangeArrowheads="1"/>
          </p:cNvPicPr>
          <p:nvPr/>
        </p:nvPicPr>
        <p:blipFill>
          <a:blip r:embed="rId2" cstate="print"/>
          <a:srcRect/>
          <a:stretch>
            <a:fillRect/>
          </a:stretch>
        </p:blipFill>
        <p:spPr bwMode="auto">
          <a:xfrm>
            <a:off x="2667000" y="3505200"/>
            <a:ext cx="3810000" cy="2540000"/>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685800" y="609600"/>
            <a:ext cx="7848600" cy="15557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66. Invite visitas de la iglesia a su casa para almorzar.</a:t>
            </a:r>
            <a:r>
              <a:rPr lang="en-US" sz="4800"/>
              <a:t> </a:t>
            </a:r>
            <a:endParaRPr lang="en-US"/>
          </a:p>
        </p:txBody>
      </p:sp>
      <p:pic>
        <p:nvPicPr>
          <p:cNvPr id="73731" name="Picture 3" descr="E:\My Pictures\comiendo.jpg"/>
          <p:cNvPicPr>
            <a:picLocks noChangeAspect="1" noChangeArrowheads="1"/>
          </p:cNvPicPr>
          <p:nvPr/>
        </p:nvPicPr>
        <p:blipFill>
          <a:blip r:embed="rId2" cstate="print"/>
          <a:srcRect/>
          <a:stretch>
            <a:fillRect/>
          </a:stretch>
        </p:blipFill>
        <p:spPr bwMode="auto">
          <a:xfrm>
            <a:off x="2895600" y="2667000"/>
            <a:ext cx="3429000" cy="265271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57200" y="457200"/>
            <a:ext cx="7848600" cy="228758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4. Haga un estudio bíblico temático sobre un asunto que a Ud. le interese.</a:t>
            </a:r>
            <a:endParaRPr lang="en-US"/>
          </a:p>
        </p:txBody>
      </p:sp>
      <p:pic>
        <p:nvPicPr>
          <p:cNvPr id="10243" name="Picture 3" descr="E:\My Pictures\santabiblia.gif"/>
          <p:cNvPicPr>
            <a:picLocks noChangeAspect="1" noChangeArrowheads="1"/>
          </p:cNvPicPr>
          <p:nvPr/>
        </p:nvPicPr>
        <p:blipFill>
          <a:blip r:embed="rId2" cstate="print"/>
          <a:srcRect/>
          <a:stretch>
            <a:fillRect/>
          </a:stretch>
        </p:blipFill>
        <p:spPr bwMode="auto">
          <a:xfrm>
            <a:off x="2514600" y="3276600"/>
            <a:ext cx="4038600" cy="2479675"/>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533400" y="914400"/>
            <a:ext cx="7848600" cy="228758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67. Invite a la clase de Pre-adolescentes a su casa para camarader</a:t>
            </a:r>
            <a:r>
              <a:rPr lang="es-UY" sz="4800">
                <a:solidFill>
                  <a:schemeClr val="bg1"/>
                </a:solidFill>
              </a:rPr>
              <a:t>í</a:t>
            </a:r>
            <a:r>
              <a:rPr lang="en-US" sz="4800">
                <a:solidFill>
                  <a:schemeClr val="bg1"/>
                </a:solidFill>
              </a:rPr>
              <a:t>a vespertina.</a:t>
            </a:r>
            <a:r>
              <a:rPr lang="en-US" sz="4800"/>
              <a:t> </a:t>
            </a:r>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533400" y="914400"/>
            <a:ext cx="7848600" cy="15557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68. Aprenda un versículo de memoria.</a:t>
            </a:r>
            <a:endParaRPr lang="en-US"/>
          </a:p>
        </p:txBody>
      </p:sp>
      <p:pic>
        <p:nvPicPr>
          <p:cNvPr id="75779" name="Picture 3" descr="E:\My Pictures\santabiblia.gif"/>
          <p:cNvPicPr>
            <a:picLocks noChangeAspect="1" noChangeArrowheads="1"/>
          </p:cNvPicPr>
          <p:nvPr/>
        </p:nvPicPr>
        <p:blipFill>
          <a:blip r:embed="rId2" cstate="print"/>
          <a:srcRect/>
          <a:stretch>
            <a:fillRect/>
          </a:stretch>
        </p:blipFill>
        <p:spPr bwMode="auto">
          <a:xfrm>
            <a:off x="2514600" y="3581400"/>
            <a:ext cx="4038600" cy="2479675"/>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533400" y="533400"/>
            <a:ext cx="7848600" cy="228758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69. Lea una porción de las Escrituras, o escuche la Biblia en Cassette.</a:t>
            </a:r>
            <a:r>
              <a:rPr lang="en-US" sz="4800"/>
              <a:t> </a:t>
            </a:r>
          </a:p>
        </p:txBody>
      </p:sp>
      <p:pic>
        <p:nvPicPr>
          <p:cNvPr id="76803" name="Picture 3" descr="E:\My Pictures\santabiblia.gif"/>
          <p:cNvPicPr>
            <a:picLocks noChangeAspect="1" noChangeArrowheads="1"/>
          </p:cNvPicPr>
          <p:nvPr/>
        </p:nvPicPr>
        <p:blipFill>
          <a:blip r:embed="rId2" cstate="print"/>
          <a:srcRect/>
          <a:stretch>
            <a:fillRect/>
          </a:stretch>
        </p:blipFill>
        <p:spPr bwMode="auto">
          <a:xfrm>
            <a:off x="2514600" y="3276600"/>
            <a:ext cx="4038600" cy="2479675"/>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ext Box 3"/>
          <p:cNvSpPr txBox="1">
            <a:spLocks noChangeArrowheads="1"/>
          </p:cNvSpPr>
          <p:nvPr/>
        </p:nvSpPr>
        <p:spPr bwMode="auto">
          <a:xfrm>
            <a:off x="685800" y="762000"/>
            <a:ext cx="7848600" cy="15557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70. Estudie a un personaje en particular de las escrituras.</a:t>
            </a:r>
            <a:endParaRPr lang="en-US"/>
          </a:p>
        </p:txBody>
      </p:sp>
      <p:pic>
        <p:nvPicPr>
          <p:cNvPr id="77828" name="Picture 4" descr="E:\My Pictures\santabiblia.gif"/>
          <p:cNvPicPr>
            <a:picLocks noChangeAspect="1" noChangeArrowheads="1"/>
          </p:cNvPicPr>
          <p:nvPr/>
        </p:nvPicPr>
        <p:blipFill>
          <a:blip r:embed="rId2" cstate="print"/>
          <a:srcRect/>
          <a:stretch>
            <a:fillRect/>
          </a:stretch>
        </p:blipFill>
        <p:spPr bwMode="auto">
          <a:xfrm>
            <a:off x="2514600" y="3276600"/>
            <a:ext cx="4038600" cy="2479675"/>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457200" y="381000"/>
            <a:ext cx="7848600" cy="228758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71. Invite a su casa a alguien que usted piense que no puede devolverle el favor.</a:t>
            </a:r>
            <a:endParaRPr lang="en-US"/>
          </a:p>
        </p:txBody>
      </p:sp>
      <p:pic>
        <p:nvPicPr>
          <p:cNvPr id="78851" name="Picture 3" descr="E:\My Pictures\visit.jpg"/>
          <p:cNvPicPr>
            <a:picLocks noChangeAspect="1" noChangeArrowheads="1"/>
          </p:cNvPicPr>
          <p:nvPr/>
        </p:nvPicPr>
        <p:blipFill>
          <a:blip r:embed="rId2" cstate="print"/>
          <a:srcRect/>
          <a:stretch>
            <a:fillRect/>
          </a:stretch>
        </p:blipFill>
        <p:spPr bwMode="auto">
          <a:xfrm>
            <a:off x="3276600" y="2743200"/>
            <a:ext cx="2249488" cy="3359150"/>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533400" y="1752600"/>
            <a:ext cx="7848600" cy="15557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72. Dele a alguien un aventón hasta la iglesia.</a:t>
            </a:r>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533400" y="381000"/>
            <a:ext cx="7848600" cy="521493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73. Vaya al servicio de puesta de sol en la iglesia, haga arreglos para participar en forma activa. Si su iglesia no tiene estos servicios, considere iniciarlos en la iglesia o en su hogar.</a:t>
            </a:r>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533400" y="1752600"/>
            <a:ext cx="7848600" cy="228758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74. Haga una lista de las cosas por las cuáles está agradecido(a).</a:t>
            </a:r>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533400" y="1066800"/>
            <a:ext cx="7848600" cy="15557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75. Comience una lista de pedidos de oración.</a:t>
            </a:r>
            <a:endParaRPr lang="en-US"/>
          </a:p>
        </p:txBody>
      </p:sp>
      <p:pic>
        <p:nvPicPr>
          <p:cNvPr id="82947" name="Picture 3" descr="E:\My Pictures\manos0.gif"/>
          <p:cNvPicPr>
            <a:picLocks noChangeAspect="1" noChangeArrowheads="1"/>
          </p:cNvPicPr>
          <p:nvPr/>
        </p:nvPicPr>
        <p:blipFill>
          <a:blip r:embed="rId2" cstate="print"/>
          <a:srcRect/>
          <a:stretch>
            <a:fillRect/>
          </a:stretch>
        </p:blipFill>
        <p:spPr bwMode="auto">
          <a:xfrm>
            <a:off x="3429000" y="2971800"/>
            <a:ext cx="2154238" cy="2654300"/>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609600" y="1219200"/>
            <a:ext cx="7848600" cy="228758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76. Escriba las oraciones respondidas. Archívelas y reléalas periódicamente.</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533400" y="1066800"/>
            <a:ext cx="8305800" cy="8239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5. Lea un buen libro devocional.</a:t>
            </a:r>
            <a:endParaRPr lang="en-US"/>
          </a:p>
        </p:txBody>
      </p:sp>
      <p:pic>
        <p:nvPicPr>
          <p:cNvPr id="11285" name="Picture 21" descr="A Solas con Jesús"/>
          <p:cNvPicPr>
            <a:picLocks noChangeAspect="1" noChangeArrowheads="1"/>
          </p:cNvPicPr>
          <p:nvPr/>
        </p:nvPicPr>
        <p:blipFill>
          <a:blip r:embed="rId2" cstate="print"/>
          <a:srcRect/>
          <a:stretch>
            <a:fillRect/>
          </a:stretch>
        </p:blipFill>
        <p:spPr bwMode="auto">
          <a:xfrm>
            <a:off x="1828800" y="2514600"/>
            <a:ext cx="2188274" cy="3324226"/>
          </a:xfrm>
          <a:prstGeom prst="rect">
            <a:avLst/>
          </a:prstGeom>
          <a:noFill/>
        </p:spPr>
      </p:pic>
      <p:pic>
        <p:nvPicPr>
          <p:cNvPr id="11287" name="Picture 23" descr="Heroes para Dios"/>
          <p:cNvPicPr>
            <a:picLocks noChangeAspect="1" noChangeArrowheads="1"/>
          </p:cNvPicPr>
          <p:nvPr/>
        </p:nvPicPr>
        <p:blipFill>
          <a:blip r:embed="rId3" cstate="print"/>
          <a:srcRect/>
          <a:stretch>
            <a:fillRect/>
          </a:stretch>
        </p:blipFill>
        <p:spPr bwMode="auto">
          <a:xfrm>
            <a:off x="4800600" y="2438400"/>
            <a:ext cx="2133600" cy="3241170"/>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609600" y="685800"/>
            <a:ext cx="7848600" cy="228758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77. Lleve revistas o libros espirituales a gente que usted piensa que los apreciará.</a:t>
            </a:r>
            <a:endParaRPr lang="en-US"/>
          </a:p>
        </p:txBody>
      </p:sp>
      <p:pic>
        <p:nvPicPr>
          <p:cNvPr id="84995" name="Picture 3" descr="E:\My Pictures\book3.gif"/>
          <p:cNvPicPr>
            <a:picLocks noChangeAspect="1" noChangeArrowheads="1"/>
          </p:cNvPicPr>
          <p:nvPr/>
        </p:nvPicPr>
        <p:blipFill>
          <a:blip r:embed="rId2" cstate="print"/>
          <a:srcRect/>
          <a:stretch>
            <a:fillRect/>
          </a:stretch>
        </p:blipFill>
        <p:spPr bwMode="auto">
          <a:xfrm>
            <a:off x="3581400" y="3429000"/>
            <a:ext cx="1905000" cy="1905000"/>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533400" y="1752600"/>
            <a:ext cx="7848600" cy="15557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78. Estudie la historia de la Iglesia.</a:t>
            </a:r>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533400" y="914400"/>
            <a:ext cx="7848600" cy="15557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79. Lea buenos libros cristianos.</a:t>
            </a:r>
            <a:endParaRPr lang="en-US"/>
          </a:p>
        </p:txBody>
      </p:sp>
      <p:pic>
        <p:nvPicPr>
          <p:cNvPr id="87043" name="Picture 3" descr="E:\My Pictures\book3.gif"/>
          <p:cNvPicPr>
            <a:picLocks noChangeAspect="1" noChangeArrowheads="1"/>
          </p:cNvPicPr>
          <p:nvPr/>
        </p:nvPicPr>
        <p:blipFill>
          <a:blip r:embed="rId2" cstate="print"/>
          <a:srcRect/>
          <a:stretch>
            <a:fillRect/>
          </a:stretch>
        </p:blipFill>
        <p:spPr bwMode="auto">
          <a:xfrm>
            <a:off x="3733800" y="3581400"/>
            <a:ext cx="1905000" cy="1905000"/>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457200" y="762000"/>
            <a:ext cx="7848600" cy="30194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80. Viernes por la noche: estudie las estrellas. Utilice un telescopio o binoculares si es posible.</a:t>
            </a:r>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609600" y="609600"/>
            <a:ext cx="7848600" cy="228758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81. Explore un sendero o camino en alguna zona natural (bosque, parque, etc.)</a:t>
            </a:r>
            <a:endParaRPr lang="en-US"/>
          </a:p>
        </p:txBody>
      </p:sp>
      <p:pic>
        <p:nvPicPr>
          <p:cNvPr id="89091" name="Picture 3" descr="E:\My Pictures\paisaje.jpg"/>
          <p:cNvPicPr>
            <a:picLocks noChangeAspect="1" noChangeArrowheads="1"/>
          </p:cNvPicPr>
          <p:nvPr/>
        </p:nvPicPr>
        <p:blipFill>
          <a:blip r:embed="rId2" cstate="print"/>
          <a:srcRect/>
          <a:stretch>
            <a:fillRect/>
          </a:stretch>
        </p:blipFill>
        <p:spPr bwMode="auto">
          <a:xfrm>
            <a:off x="2743200" y="3352800"/>
            <a:ext cx="3505200" cy="2633663"/>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609600" y="1447800"/>
            <a:ext cx="7848600" cy="15557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82. Demuéstrele a su mascota que se preocupa por ella.</a:t>
            </a:r>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533400" y="1447800"/>
            <a:ext cx="7848600" cy="228758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83. Haga algo por “uno de los hermanos más pequeños” (Mateo 25:40)</a:t>
            </a:r>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533400" y="838200"/>
            <a:ext cx="7848600" cy="375126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84. Pregúntele al pastor el nombre de alguien que podría apreciar un estudio bíblico o un amigo cristiano.</a:t>
            </a:r>
            <a:br>
              <a:rPr lang="en-US" sz="4800">
                <a:solidFill>
                  <a:schemeClr val="bg1"/>
                </a:solidFill>
              </a:rPr>
            </a:br>
            <a:r>
              <a:rPr lang="en-US" sz="4800">
                <a:solidFill>
                  <a:schemeClr val="bg1"/>
                </a:solidFill>
              </a:rPr>
              <a:t>Visite a esa persona.</a:t>
            </a:r>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533400" y="1752600"/>
            <a:ext cx="7848600" cy="15557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85. Ll</a:t>
            </a:r>
            <a:r>
              <a:rPr lang="es-UY" sz="4800">
                <a:solidFill>
                  <a:schemeClr val="bg1"/>
                </a:solidFill>
              </a:rPr>
              <a:t>évele una comida a una viuda(o).</a:t>
            </a:r>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533400" y="381000"/>
            <a:ext cx="7848600" cy="228758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86. Demuestre aprecio a alguien que ha sido una bendición en su vida.</a:t>
            </a:r>
            <a:endParaRPr lang="en-US"/>
          </a:p>
        </p:txBody>
      </p:sp>
      <p:pic>
        <p:nvPicPr>
          <p:cNvPr id="94212" name="Picture 4" descr="E:\My Pictures\visit.jpg"/>
          <p:cNvPicPr>
            <a:picLocks noChangeAspect="1" noChangeArrowheads="1"/>
          </p:cNvPicPr>
          <p:nvPr/>
        </p:nvPicPr>
        <p:blipFill>
          <a:blip r:embed="rId2" cstate="print"/>
          <a:srcRect/>
          <a:stretch>
            <a:fillRect/>
          </a:stretch>
        </p:blipFill>
        <p:spPr bwMode="auto">
          <a:xfrm>
            <a:off x="3581400" y="2895600"/>
            <a:ext cx="2197100" cy="327977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609600" y="685800"/>
            <a:ext cx="7848600" cy="15557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6. Cuente cuántos colores de flores  hay cerca de Ud.</a:t>
            </a:r>
            <a:endParaRPr lang="en-US"/>
          </a:p>
        </p:txBody>
      </p:sp>
      <p:pic>
        <p:nvPicPr>
          <p:cNvPr id="12298" name="Picture 10" descr="C:\Documents and Settings\HP_Owner\Local Settings\Temporary Internet Files\Content.IE5\0J6NWZPS\MPj04231030000[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71800" y="2667000"/>
            <a:ext cx="3662660" cy="3505200"/>
          </a:xfrm>
          <a:prstGeom prst="rect">
            <a:avLst/>
          </a:prstGeom>
          <a:noFill/>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685800" y="762000"/>
            <a:ext cx="7848600" cy="228758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87. Comparta un testimonio de una oración contestada con alguien.</a:t>
            </a:r>
            <a:endParaRPr lang="en-US"/>
          </a:p>
        </p:txBody>
      </p:sp>
      <p:pic>
        <p:nvPicPr>
          <p:cNvPr id="95235" name="Picture 3" descr="E:\My Pictures\talking.gif"/>
          <p:cNvPicPr>
            <a:picLocks noChangeAspect="1" noChangeArrowheads="1"/>
          </p:cNvPicPr>
          <p:nvPr/>
        </p:nvPicPr>
        <p:blipFill>
          <a:blip r:embed="rId2" cstate="print"/>
          <a:srcRect/>
          <a:stretch>
            <a:fillRect/>
          </a:stretch>
        </p:blipFill>
        <p:spPr bwMode="auto">
          <a:xfrm>
            <a:off x="2895600" y="3352800"/>
            <a:ext cx="3648075" cy="2152650"/>
          </a:xfrm>
          <a:prstGeom prst="rect">
            <a:avLst/>
          </a:prstGeom>
          <a:noFill/>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533400" y="1143000"/>
            <a:ext cx="7848600" cy="15557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88. Unase a un coro y visiten hospitales y asilos.</a:t>
            </a:r>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533400" y="990600"/>
            <a:ext cx="7848600" cy="15557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89. Estudie una parábola de Jesús.</a:t>
            </a:r>
            <a:endParaRPr lang="en-US"/>
          </a:p>
        </p:txBody>
      </p:sp>
      <p:pic>
        <p:nvPicPr>
          <p:cNvPr id="97283" name="Picture 3" descr="E:\My Pictures\santabiblia.gif"/>
          <p:cNvPicPr>
            <a:picLocks noChangeAspect="1" noChangeArrowheads="1"/>
          </p:cNvPicPr>
          <p:nvPr/>
        </p:nvPicPr>
        <p:blipFill>
          <a:blip r:embed="rId2" cstate="print"/>
          <a:srcRect/>
          <a:stretch>
            <a:fillRect/>
          </a:stretch>
        </p:blipFill>
        <p:spPr bwMode="auto">
          <a:xfrm>
            <a:off x="2514600" y="3276600"/>
            <a:ext cx="4038600" cy="2479675"/>
          </a:xfrm>
          <a:prstGeom prst="rect">
            <a:avLst/>
          </a:prstGeom>
          <a:noFill/>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762000" y="533400"/>
            <a:ext cx="7848600" cy="30194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90. El viernes por la noche: apague las luces y utilice velas o el fuego de la chimenea para crear una atmósfera pacífica.</a:t>
            </a:r>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533400" y="1752600"/>
            <a:ext cx="7848600" cy="228758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91. Déle a cada miembro de su familia una nota de apreciación el viernes por la noche.</a:t>
            </a:r>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533400" y="1752600"/>
            <a:ext cx="7848600" cy="8239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92. ¡Alabe al Señor!</a:t>
            </a:r>
            <a:endParaRPr lang="en-US"/>
          </a:p>
        </p:txBody>
      </p:sp>
      <p:pic>
        <p:nvPicPr>
          <p:cNvPr id="100355" name="Picture 3" descr="E:\My Pictures\music%20note.gif"/>
          <p:cNvPicPr>
            <a:picLocks noChangeAspect="1" noChangeArrowheads="1"/>
          </p:cNvPicPr>
          <p:nvPr/>
        </p:nvPicPr>
        <p:blipFill>
          <a:blip r:embed="rId2" cstate="print"/>
          <a:srcRect/>
          <a:stretch>
            <a:fillRect/>
          </a:stretch>
        </p:blipFill>
        <p:spPr bwMode="auto">
          <a:xfrm>
            <a:off x="3733800" y="3048000"/>
            <a:ext cx="2100263" cy="2419350"/>
          </a:xfrm>
          <a:prstGeom prst="rect">
            <a:avLst/>
          </a:prstGeom>
          <a:noFill/>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685800" y="1066800"/>
            <a:ext cx="7848600" cy="8239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93. Lea un Salmo.</a:t>
            </a:r>
            <a:endParaRPr lang="en-US"/>
          </a:p>
        </p:txBody>
      </p:sp>
      <p:pic>
        <p:nvPicPr>
          <p:cNvPr id="101379" name="Picture 3" descr="E:\My Pictures\santabiblia.gif"/>
          <p:cNvPicPr>
            <a:picLocks noChangeAspect="1" noChangeArrowheads="1"/>
          </p:cNvPicPr>
          <p:nvPr/>
        </p:nvPicPr>
        <p:blipFill>
          <a:blip r:embed="rId2" cstate="print"/>
          <a:srcRect/>
          <a:stretch>
            <a:fillRect/>
          </a:stretch>
        </p:blipFill>
        <p:spPr bwMode="auto">
          <a:xfrm>
            <a:off x="2514600" y="3276600"/>
            <a:ext cx="4038600" cy="2479675"/>
          </a:xfrm>
          <a:prstGeom prst="rect">
            <a:avLst/>
          </a:prstGeom>
          <a:noFill/>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685800" y="152400"/>
            <a:ext cx="7848600" cy="448310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94. Haga arreglos para pasar la noche en una zona natural (bosque, parque forestal, camping). Haga una lista de las cosas que le recuerdan el amor de Dios.</a:t>
            </a:r>
            <a:endParaRPr lang="en-US"/>
          </a:p>
        </p:txBody>
      </p:sp>
      <p:pic>
        <p:nvPicPr>
          <p:cNvPr id="102403" name="Picture 3" descr="E:\My Pictures\paisaje.jpg"/>
          <p:cNvPicPr>
            <a:picLocks noChangeAspect="1" noChangeArrowheads="1"/>
          </p:cNvPicPr>
          <p:nvPr/>
        </p:nvPicPr>
        <p:blipFill>
          <a:blip r:embed="rId2" cstate="print"/>
          <a:srcRect/>
          <a:stretch>
            <a:fillRect/>
          </a:stretch>
        </p:blipFill>
        <p:spPr bwMode="auto">
          <a:xfrm>
            <a:off x="5943600" y="4495800"/>
            <a:ext cx="2743200" cy="2060575"/>
          </a:xfrm>
          <a:prstGeom prst="rect">
            <a:avLst/>
          </a:prstGeom>
          <a:noFill/>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609600" y="304800"/>
            <a:ext cx="7848600" cy="375126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95. Lea Apocalipsis 21. Estudie las 12 piedras de la ciudad Santa. Haga una lista de sus colores, considere su tamaño, etc.</a:t>
            </a:r>
            <a:endParaRPr lang="en-US"/>
          </a:p>
        </p:txBody>
      </p:sp>
      <p:pic>
        <p:nvPicPr>
          <p:cNvPr id="103427" name="Picture 3" descr="E:\My Pictures\santabiblia.gif"/>
          <p:cNvPicPr>
            <a:picLocks noChangeAspect="1" noChangeArrowheads="1"/>
          </p:cNvPicPr>
          <p:nvPr/>
        </p:nvPicPr>
        <p:blipFill>
          <a:blip r:embed="rId2" cstate="print"/>
          <a:srcRect/>
          <a:stretch>
            <a:fillRect/>
          </a:stretch>
        </p:blipFill>
        <p:spPr bwMode="auto">
          <a:xfrm>
            <a:off x="2667000" y="4419600"/>
            <a:ext cx="3429000" cy="2105025"/>
          </a:xfrm>
          <a:prstGeom prst="rect">
            <a:avLst/>
          </a:prstGeom>
          <a:noFill/>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533400" y="914400"/>
            <a:ext cx="7848600" cy="228758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800">
                <a:solidFill>
                  <a:schemeClr val="bg1"/>
                </a:solidFill>
              </a:rPr>
              <a:t>96. Trate de imaginarse viviendo donde no hay enfermedad, muerte ni dolor</a:t>
            </a:r>
            <a:r>
              <a:rPr lang="en-US" sz="4800"/>
              <a:t>.</a:t>
            </a:r>
            <a:endParaRPr lang="en-US"/>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B4B7FB73315C1244B724916B1FCB4C51" ma:contentTypeVersion="0" ma:contentTypeDescription="Crear nuevo documento." ma:contentTypeScope="" ma:versionID="4af1ba7bd13e4e7bb2a5cf6fecd04076">
  <xsd:schema xmlns:xsd="http://www.w3.org/2001/XMLSchema" xmlns:xs="http://www.w3.org/2001/XMLSchema" xmlns:p="http://schemas.microsoft.com/office/2006/metadata/properties" targetNamespace="http://schemas.microsoft.com/office/2006/metadata/properties" ma:root="true" ma:fieldsID="ebba8a198e9bb40c3eeca6d0bd41257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6CA103-59FF-4964-9774-F5E4F2A93340}">
  <ds:schemaRefs>
    <ds:schemaRef ds:uri="http://schemas.microsoft.com/sharepoint/v3/contenttype/forms"/>
  </ds:schemaRefs>
</ds:datastoreItem>
</file>

<file path=customXml/itemProps2.xml><?xml version="1.0" encoding="utf-8"?>
<ds:datastoreItem xmlns:ds="http://schemas.openxmlformats.org/officeDocument/2006/customXml" ds:itemID="{F1359C50-CF9D-48C1-A91B-E5D55F8F533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1810285-2A69-4CFA-BC73-360145532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240</TotalTime>
  <Words>1721</Words>
  <Application>Microsoft Office PowerPoint</Application>
  <PresentationFormat>On-screen Show (4:3)</PresentationFormat>
  <Paragraphs>109</Paragraphs>
  <Slides>104</Slides>
  <Notes>1</Notes>
  <HiddenSlides>0</HiddenSlides>
  <MMClips>0</MMClips>
  <ScaleCrop>false</ScaleCrop>
  <HeadingPairs>
    <vt:vector size="4" baseType="variant">
      <vt:variant>
        <vt:lpstr>Theme</vt:lpstr>
      </vt:variant>
      <vt:variant>
        <vt:i4>1</vt:i4>
      </vt:variant>
      <vt:variant>
        <vt:lpstr>Slide Titles</vt:lpstr>
      </vt:variant>
      <vt:variant>
        <vt:i4>104</vt:i4>
      </vt:variant>
    </vt:vector>
  </HeadingPairs>
  <TitlesOfParts>
    <vt:vector size="10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 título de diapositiva</dc:title>
  <dc:creator>Adriana</dc:creator>
  <cp:lastModifiedBy>User</cp:lastModifiedBy>
  <cp:revision>24</cp:revision>
  <dcterms:created xsi:type="dcterms:W3CDTF">2004-08-28T20:23:48Z</dcterms:created>
  <dcterms:modified xsi:type="dcterms:W3CDTF">2013-02-13T14:03:51Z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0x010100B4B7FB73315C1244B724916B1FCB4C51</vt:lpwstr>
  </property>
</Properties>
</file>